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40" r:id="rId1"/>
  </p:sldMasterIdLst>
  <p:notesMasterIdLst>
    <p:notesMasterId r:id="rId97"/>
  </p:notesMasterIdLst>
  <p:sldIdLst>
    <p:sldId id="441" r:id="rId2"/>
    <p:sldId id="559" r:id="rId3"/>
    <p:sldId id="560" r:id="rId4"/>
    <p:sldId id="561" r:id="rId5"/>
    <p:sldId id="504" r:id="rId6"/>
    <p:sldId id="506" r:id="rId7"/>
    <p:sldId id="562" r:id="rId8"/>
    <p:sldId id="563" r:id="rId9"/>
    <p:sldId id="507" r:id="rId10"/>
    <p:sldId id="564" r:id="rId11"/>
    <p:sldId id="565" r:id="rId12"/>
    <p:sldId id="567" r:id="rId13"/>
    <p:sldId id="566" r:id="rId14"/>
    <p:sldId id="440" r:id="rId15"/>
    <p:sldId id="515" r:id="rId16"/>
    <p:sldId id="467" r:id="rId17"/>
    <p:sldId id="468" r:id="rId18"/>
    <p:sldId id="469" r:id="rId19"/>
    <p:sldId id="456" r:id="rId20"/>
    <p:sldId id="531" r:id="rId21"/>
    <p:sldId id="512" r:id="rId22"/>
    <p:sldId id="405" r:id="rId23"/>
    <p:sldId id="558" r:id="rId24"/>
    <p:sldId id="442" r:id="rId25"/>
    <p:sldId id="553" r:id="rId26"/>
    <p:sldId id="554" r:id="rId27"/>
    <p:sldId id="555" r:id="rId28"/>
    <p:sldId id="443" r:id="rId29"/>
    <p:sldId id="529" r:id="rId30"/>
    <p:sldId id="523" r:id="rId31"/>
    <p:sldId id="525" r:id="rId32"/>
    <p:sldId id="557" r:id="rId33"/>
    <p:sldId id="526" r:id="rId34"/>
    <p:sldId id="527" r:id="rId35"/>
    <p:sldId id="444" r:id="rId36"/>
    <p:sldId id="445" r:id="rId37"/>
    <p:sldId id="446" r:id="rId38"/>
    <p:sldId id="568" r:id="rId39"/>
    <p:sldId id="569" r:id="rId40"/>
    <p:sldId id="570" r:id="rId41"/>
    <p:sldId id="571" r:id="rId42"/>
    <p:sldId id="572" r:id="rId43"/>
    <p:sldId id="573" r:id="rId44"/>
    <p:sldId id="574" r:id="rId45"/>
    <p:sldId id="575" r:id="rId46"/>
    <p:sldId id="576" r:id="rId47"/>
    <p:sldId id="577" r:id="rId48"/>
    <p:sldId id="578" r:id="rId49"/>
    <p:sldId id="579" r:id="rId50"/>
    <p:sldId id="580" r:id="rId51"/>
    <p:sldId id="581" r:id="rId52"/>
    <p:sldId id="582" r:id="rId53"/>
    <p:sldId id="583" r:id="rId54"/>
    <p:sldId id="584" r:id="rId55"/>
    <p:sldId id="585" r:id="rId56"/>
    <p:sldId id="586" r:id="rId57"/>
    <p:sldId id="587" r:id="rId58"/>
    <p:sldId id="588" r:id="rId59"/>
    <p:sldId id="589" r:id="rId60"/>
    <p:sldId id="590" r:id="rId61"/>
    <p:sldId id="591" r:id="rId62"/>
    <p:sldId id="592" r:id="rId63"/>
    <p:sldId id="593" r:id="rId64"/>
    <p:sldId id="594" r:id="rId65"/>
    <p:sldId id="595" r:id="rId66"/>
    <p:sldId id="596" r:id="rId67"/>
    <p:sldId id="597" r:id="rId68"/>
    <p:sldId id="598" r:id="rId69"/>
    <p:sldId id="599" r:id="rId70"/>
    <p:sldId id="600" r:id="rId71"/>
    <p:sldId id="601" r:id="rId72"/>
    <p:sldId id="602" r:id="rId73"/>
    <p:sldId id="603" r:id="rId74"/>
    <p:sldId id="604" r:id="rId75"/>
    <p:sldId id="605" r:id="rId76"/>
    <p:sldId id="606" r:id="rId77"/>
    <p:sldId id="607" r:id="rId78"/>
    <p:sldId id="608" r:id="rId79"/>
    <p:sldId id="609" r:id="rId80"/>
    <p:sldId id="610" r:id="rId81"/>
    <p:sldId id="611" r:id="rId82"/>
    <p:sldId id="612" r:id="rId83"/>
    <p:sldId id="613" r:id="rId84"/>
    <p:sldId id="614" r:id="rId85"/>
    <p:sldId id="615" r:id="rId86"/>
    <p:sldId id="616" r:id="rId87"/>
    <p:sldId id="617" r:id="rId88"/>
    <p:sldId id="618" r:id="rId89"/>
    <p:sldId id="619" r:id="rId90"/>
    <p:sldId id="620" r:id="rId91"/>
    <p:sldId id="621" r:id="rId92"/>
    <p:sldId id="622" r:id="rId93"/>
    <p:sldId id="623" r:id="rId94"/>
    <p:sldId id="624" r:id="rId95"/>
    <p:sldId id="625" r:id="rId96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44A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8265" autoAdjust="0"/>
    <p:restoredTop sz="95642" autoAdjust="0"/>
  </p:normalViewPr>
  <p:slideViewPr>
    <p:cSldViewPr>
      <p:cViewPr varScale="1">
        <p:scale>
          <a:sx n="85" d="100"/>
          <a:sy n="85" d="100"/>
        </p:scale>
        <p:origin x="450" y="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viewProps" Target="viewProps.xml"/><Relationship Id="rId10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presProps" Target="presProps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smtClean="0"/>
            </a:lvl1pPr>
          </a:lstStyle>
          <a:p>
            <a:pPr>
              <a:defRPr/>
            </a:pPr>
            <a:fld id="{A5430F92-E497-46A6-B98B-79AAD61B0CCE}" type="datetimeFigureOut">
              <a:rPr lang="en-US"/>
              <a:pPr>
                <a:defRPr/>
              </a:pPr>
              <a:t>1/5/2019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smtClean="0"/>
            </a:lvl1pPr>
          </a:lstStyle>
          <a:p>
            <a:pPr>
              <a:defRPr/>
            </a:pPr>
            <a:fld id="{C12815A9-3DA8-4F04-934A-7C798F0DEB0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94491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30s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DF794EC-38F3-4900-830E-33F170CC3E2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 charset="0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16512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schema</a:t>
            </a:r>
            <a:r>
              <a:rPr lang="en-US" baseline="0" dirty="0"/>
              <a:t> is very flexible. Documents in each collection can have different structures.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DF794EC-38F3-4900-830E-33F170CC3E2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 charset="0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5145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</a:t>
            </a:r>
            <a:r>
              <a:rPr lang="en-US" baseline="0" dirty="0"/>
              <a:t> embedded documents, we do not need complicated join table. </a:t>
            </a:r>
          </a:p>
          <a:p>
            <a:r>
              <a:rPr lang="en-US" baseline="0" dirty="0"/>
              <a:t>Why objectId1 – a hex string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DF794EC-38F3-4900-830E-33F170CC3E2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 charset="0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17699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</a:t>
            </a:r>
            <a:r>
              <a:rPr lang="en-US" baseline="0" dirty="0"/>
              <a:t> embedded documents, we do not need complicated join table. </a:t>
            </a:r>
          </a:p>
          <a:p>
            <a:r>
              <a:rPr lang="en-US" baseline="0" dirty="0"/>
              <a:t>Why objectId1 – a hex string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DF794EC-38F3-4900-830E-33F170CC3E2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 charset="0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28591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Shape 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926143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1371600" y="1143000"/>
            <a:ext cx="41148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035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8071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1371600" y="1143000"/>
            <a:ext cx="41148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2402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1678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4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1371600" y="1143000"/>
            <a:ext cx="41148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4450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1674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1371600" y="1143000"/>
            <a:ext cx="41148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6498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10943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059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1418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https://infocus.emc.com/april_reeve/big-data-and-nosql-the-problem-with-relational-databases/</a:t>
            </a:r>
          </a:p>
          <a:p>
            <a:r>
              <a:rPr lang="en-US" dirty="0"/>
              <a:t>1</a:t>
            </a:r>
            <a:r>
              <a:rPr lang="en-US" baseline="0" dirty="0"/>
              <a:t>min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DF794EC-38F3-4900-830E-33F170CC3E2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 charset="0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47523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https://infocus.emc.com/april_reeve/big-data-and-nosql-the-problem-with-relational-databases/</a:t>
            </a:r>
          </a:p>
          <a:p>
            <a:r>
              <a:rPr lang="en-US" dirty="0"/>
              <a:t>1</a:t>
            </a:r>
            <a:r>
              <a:rPr lang="en-US" baseline="0" dirty="0"/>
              <a:t>min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DF794EC-38F3-4900-830E-33F170CC3E2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 charset="0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13075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https://infocus.emc.com/april_reeve/big-data-and-nosql-the-problem-with-relational-databases/</a:t>
            </a:r>
          </a:p>
          <a:p>
            <a:r>
              <a:rPr lang="en-US" dirty="0"/>
              <a:t>1</a:t>
            </a:r>
            <a:r>
              <a:rPr lang="en-US" baseline="0" dirty="0"/>
              <a:t>min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DF794EC-38F3-4900-830E-33F170CC3E2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 charset="0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45290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https://www.mongodb.com/nosql-explained</a:t>
            </a:r>
            <a:br>
              <a:rPr lang="en-US" dirty="0"/>
            </a:br>
            <a:r>
              <a:rPr lang="en-US" dirty="0"/>
              <a:t>http://aryannava.com/2014/04/06/nosql-databases-family/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DF794EC-38F3-4900-830E-33F170CC3E2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 charset="0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02752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838869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7650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/>
              <a:t>Quotes from a person</a:t>
            </a:r>
          </a:p>
        </p:txBody>
      </p:sp>
      <p:sp>
        <p:nvSpPr>
          <p:cNvPr id="2765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79FF5E9-A10C-4011-A443-365A471465E1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18858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is</a:t>
            </a:r>
            <a:r>
              <a:rPr lang="en-US" baseline="0" dirty="0"/>
              <a:t> the index in MongoDB</a:t>
            </a:r>
          </a:p>
          <a:p>
            <a:r>
              <a:rPr lang="en-US" baseline="0" dirty="0"/>
              <a:t>Embedded documents and linking??</a:t>
            </a:r>
          </a:p>
          <a:p>
            <a:r>
              <a:rPr lang="en-US" baseline="0" dirty="0"/>
              <a:t>Aggregation pipeline??</a:t>
            </a:r>
          </a:p>
          <a:p>
            <a:r>
              <a:rPr lang="en-US" dirty="0"/>
              <a:t>http://docs.mongodb.org/manual/core/data-model-design/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DF794EC-38F3-4900-830E-33F170CC3E2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 charset="0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67287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174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/>
          </a:p>
        </p:txBody>
      </p:sp>
      <p:sp>
        <p:nvSpPr>
          <p:cNvPr id="3174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FBDA14F-AEF1-4FAB-A0D3-454E55690AC4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42130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3" name="Rectangle 5"/>
          <p:cNvSpPr>
            <a:spLocks noGrp="1" noChangeArrowheads="1"/>
          </p:cNvSpPr>
          <p:nvPr>
            <p:ph type="ctrTitle" sz="quarter"/>
          </p:nvPr>
        </p:nvSpPr>
        <p:spPr>
          <a:xfrm>
            <a:off x="1293813" y="762000"/>
            <a:ext cx="7772400" cy="1143000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 altLang="zh-TW"/>
              <a:t>Click to edit Master title style</a:t>
            </a:r>
          </a:p>
        </p:txBody>
      </p:sp>
      <p:sp>
        <p:nvSpPr>
          <p:cNvPr id="155654" name="Rectangle 6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685800" y="3429000"/>
            <a:ext cx="6400800" cy="1752600"/>
          </a:xfrm>
        </p:spPr>
        <p:txBody>
          <a:bodyPr lIns="92075" tIns="46038" rIns="92075" bIns="46038" anchor="ctr"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zh-TW"/>
              <a:t>Click to edit Master subtitle style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dt" sz="quarter" idx="10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latin typeface="Times New Roman" pitchFamily="18" charset="0"/>
                <a:ea typeface="新細明體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3124200" y="6505575"/>
            <a:ext cx="2895600" cy="200025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ctr" eaLnBrk="0" hangingPunct="0">
              <a:lnSpc>
                <a:spcPct val="90000"/>
              </a:lnSpc>
              <a:defRPr sz="1200">
                <a:latin typeface="Times New Roman" pitchFamily="18" charset="0"/>
                <a:ea typeface="新細明體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Rectangle 9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A0F884D-CB9F-45E2-839E-BFD23B565D22}" type="slidenum">
              <a:rPr lang="zh-TW" altLang="en-US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8972606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F5D193-9F61-4817-AD94-CFCEAC02EAE9}" type="slidenum">
              <a:rPr lang="en-US" altLang="zh-TW" smtClean="0"/>
              <a:pPr/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8897319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592888" y="138113"/>
            <a:ext cx="2024062" cy="6389687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520700" y="138113"/>
            <a:ext cx="5919788" cy="6389687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15B612-FB77-41BD-93CA-862F74E7EECA}" type="slidenum">
              <a:rPr lang="en-US" altLang="zh-TW" smtClean="0"/>
              <a:pPr/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1170770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/>
          <p:nvPr/>
        </p:nvSpPr>
        <p:spPr>
          <a:xfrm>
            <a:off x="0" y="0"/>
            <a:ext cx="9144000" cy="1533200"/>
          </a:xfrm>
          <a:prstGeom prst="rect">
            <a:avLst/>
          </a:prstGeom>
          <a:solidFill>
            <a:srgbClr val="2388DB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endParaRPr/>
          </a:p>
        </p:txBody>
      </p:sp>
      <p:cxnSp>
        <p:nvCxnSpPr>
          <p:cNvPr id="14" name="Shape 14"/>
          <p:cNvCxnSpPr/>
          <p:nvPr/>
        </p:nvCxnSpPr>
        <p:spPr>
          <a:xfrm>
            <a:off x="0" y="1503833"/>
            <a:ext cx="9144000" cy="0"/>
          </a:xfrm>
          <a:prstGeom prst="straightConnector1">
            <a:avLst/>
          </a:prstGeom>
          <a:noFill/>
          <a:ln w="57150" cap="flat">
            <a:solidFill>
              <a:srgbClr val="000000">
                <a:alpha val="14901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Shape 1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2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body" idx="1"/>
          </p:nvPr>
        </p:nvSpPr>
        <p:spPr>
          <a:xfrm>
            <a:off x="457200" y="1600201"/>
            <a:ext cx="8229600" cy="49675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362977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>
              <a:buSzPct val="100000"/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714717C-364C-4909-8A82-9E8E613A83C9}" type="slidenum">
              <a:rPr lang="en-US" altLang="zh-TW" smtClean="0"/>
              <a:pPr/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3211861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161EAF2-34D7-495B-8887-7AC5751385A5}" type="slidenum">
              <a:rPr lang="en-US" altLang="zh-TW" smtClean="0"/>
              <a:pPr/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9503384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574675" y="1608138"/>
            <a:ext cx="3944938" cy="49196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72013" y="1608138"/>
            <a:ext cx="3944937" cy="49196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3AA0AFD-4319-4EC9-A968-5654E032ADD1}" type="slidenum">
              <a:rPr lang="en-US" altLang="zh-TW" smtClean="0"/>
              <a:pPr/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5206490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05C3920-17F1-436A-810C-AD7738B2F8BF}" type="slidenum">
              <a:rPr lang="en-US" altLang="zh-TW" smtClean="0"/>
              <a:pPr/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5411502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2AFED34-832D-4783-8EAF-FBE747E19456}" type="slidenum">
              <a:rPr lang="en-US" altLang="zh-TW" smtClean="0"/>
              <a:pPr/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9059190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9EE0B0-A217-404E-9718-92D1E584F136}" type="slidenum">
              <a:rPr lang="en-US" altLang="zh-TW" smtClean="0"/>
              <a:pPr/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4175360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26F5D5B-642F-4800-B453-CB19150B6D10}" type="slidenum">
              <a:rPr lang="en-US" altLang="zh-TW" smtClean="0"/>
              <a:pPr/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352280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31CB6DB-0A9E-4C84-A085-A9BA411A7003}" type="slidenum">
              <a:rPr lang="en-US" altLang="zh-TW" smtClean="0"/>
              <a:pPr/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1382446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520700" y="76201"/>
            <a:ext cx="79375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dirty="0"/>
              <a:t>Click to edit Master title style</a:t>
            </a:r>
          </a:p>
        </p:txBody>
      </p:sp>
      <p:sp>
        <p:nvSpPr>
          <p:cNvPr id="154632" name="Rectangle 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186613" y="6445250"/>
            <a:ext cx="1905000" cy="38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solidFill>
                  <a:schemeClr val="bg2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1pPr>
          </a:lstStyle>
          <a:p>
            <a:fld id="{9EFA8EF5-7A9F-45CC-A083-27FEF1927815}" type="slidenum">
              <a:rPr lang="en-US" altLang="zh-TW" smtClean="0"/>
              <a:pPr/>
              <a:t>‹#›</a:t>
            </a:fld>
            <a:endParaRPr lang="en-US" altLang="zh-TW" dirty="0"/>
          </a:p>
        </p:txBody>
      </p:sp>
      <p:sp>
        <p:nvSpPr>
          <p:cNvPr id="1028" name="Rectangle 9"/>
          <p:cNvSpPr>
            <a:spLocks noGrp="1" noChangeArrowheads="1"/>
          </p:cNvSpPr>
          <p:nvPr>
            <p:ph type="body" idx="1"/>
          </p:nvPr>
        </p:nvSpPr>
        <p:spPr bwMode="auto">
          <a:xfrm>
            <a:off x="520700" y="990600"/>
            <a:ext cx="8042275" cy="54094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dirty="0"/>
              <a:t>Click to edit Master text styles</a:t>
            </a:r>
          </a:p>
          <a:p>
            <a:pPr lvl="1"/>
            <a:r>
              <a:rPr lang="en-US" altLang="zh-TW" dirty="0"/>
              <a:t>Second level</a:t>
            </a:r>
          </a:p>
          <a:p>
            <a:pPr lvl="2"/>
            <a:r>
              <a:rPr lang="en-US" altLang="zh-TW" dirty="0"/>
              <a:t>Third level</a:t>
            </a:r>
          </a:p>
          <a:p>
            <a:pPr lvl="3"/>
            <a:r>
              <a:rPr lang="en-US" altLang="zh-TW" dirty="0"/>
              <a:t>Fourth level</a:t>
            </a:r>
          </a:p>
          <a:p>
            <a:pPr lvl="4"/>
            <a:r>
              <a:rPr lang="en-US" altLang="zh-TW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34451401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  <p:sldLayoutId id="2147483852" r:id="rId12"/>
  </p:sldLayoutIdLst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333399"/>
          </a:solidFill>
          <a:latin typeface="Calibri" panose="020F0502020204030204" pitchFamily="34" charset="0"/>
          <a:ea typeface="+mj-ea"/>
          <a:cs typeface="Calibri" panose="020F0502020204030204" pitchFamily="34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333399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333399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333399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333399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rgbClr val="333399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rgbClr val="333399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rgbClr val="333399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rgbClr val="333399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ts val="0"/>
        </a:spcBef>
        <a:spcAft>
          <a:spcPct val="0"/>
        </a:spcAft>
        <a:buClr>
          <a:srgbClr val="FF0000"/>
        </a:buClr>
        <a:buSzPct val="60000"/>
        <a:buFont typeface="Wingdings" panose="05000000000000000000" pitchFamily="2" charset="2"/>
        <a:buChar char="l"/>
        <a:defRPr sz="3200">
          <a:solidFill>
            <a:schemeClr val="bg2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1pPr>
      <a:lvl2pPr marL="742950" indent="-285750" algn="l" rtl="0" eaLnBrk="0" fontAlgn="base" hangingPunct="0">
        <a:spcBef>
          <a:spcPts val="0"/>
        </a:spcBef>
        <a:spcAft>
          <a:spcPct val="0"/>
        </a:spcAft>
        <a:buClr>
          <a:srgbClr val="FF0000"/>
        </a:buClr>
        <a:buChar char="–"/>
        <a:defRPr sz="2800">
          <a:solidFill>
            <a:schemeClr val="bg2"/>
          </a:solidFill>
          <a:latin typeface="Calibri" panose="020F0502020204030204" pitchFamily="34" charset="0"/>
          <a:cs typeface="Calibri" panose="020F0502020204030204" pitchFamily="34" charset="0"/>
        </a:defRPr>
      </a:lvl2pPr>
      <a:lvl3pPr marL="1143000" indent="-228600" algn="l" rtl="0" eaLnBrk="0" fontAlgn="base" hangingPunct="0">
        <a:spcBef>
          <a:spcPts val="0"/>
        </a:spcBef>
        <a:spcAft>
          <a:spcPct val="0"/>
        </a:spcAft>
        <a:buClr>
          <a:srgbClr val="FF0000"/>
        </a:buClr>
        <a:buSzPct val="60000"/>
        <a:buFont typeface="Wingdings" panose="05000000000000000000" pitchFamily="2" charset="2"/>
        <a:buChar char="l"/>
        <a:defRPr sz="2400">
          <a:solidFill>
            <a:schemeClr val="bg2"/>
          </a:solidFill>
          <a:latin typeface="Calibri" panose="020F0502020204030204" pitchFamily="34" charset="0"/>
          <a:cs typeface="Calibri" panose="020F0502020204030204" pitchFamily="34" charset="0"/>
        </a:defRPr>
      </a:lvl3pPr>
      <a:lvl4pPr marL="1600200" indent="-228600" algn="l" rtl="0" eaLnBrk="0" fontAlgn="base" hangingPunct="0">
        <a:spcBef>
          <a:spcPts val="0"/>
        </a:spcBef>
        <a:spcAft>
          <a:spcPct val="0"/>
        </a:spcAft>
        <a:buClr>
          <a:srgbClr val="FF0000"/>
        </a:buClr>
        <a:buChar char="–"/>
        <a:defRPr sz="2000">
          <a:solidFill>
            <a:schemeClr val="bg2"/>
          </a:solidFill>
          <a:latin typeface="Calibri" panose="020F0502020204030204" pitchFamily="34" charset="0"/>
          <a:cs typeface="Calibri" panose="020F0502020204030204" pitchFamily="34" charset="0"/>
        </a:defRPr>
      </a:lvl4pPr>
      <a:lvl5pPr marL="2057400" indent="-228600" algn="l" rtl="0" eaLnBrk="0" fontAlgn="base" hangingPunct="0">
        <a:spcBef>
          <a:spcPts val="0"/>
        </a:spcBef>
        <a:spcAft>
          <a:spcPct val="0"/>
        </a:spcAft>
        <a:buClr>
          <a:srgbClr val="FF0000"/>
        </a:buClr>
        <a:buFont typeface="Arial" panose="020B0604020202020204" pitchFamily="34" charset="0"/>
        <a:buChar char="•"/>
        <a:defRPr sz="2000">
          <a:solidFill>
            <a:schemeClr val="bg2"/>
          </a:solidFill>
          <a:latin typeface="Calibri" panose="020F0502020204030204" pitchFamily="34" charset="0"/>
          <a:cs typeface="Calibri" panose="020F0502020204030204" pitchFamily="34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rgbClr val="FF0000"/>
        </a:buClr>
        <a:buChar char="•"/>
        <a:defRPr sz="2000">
          <a:solidFill>
            <a:schemeClr val="bg2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rgbClr val="FF0000"/>
        </a:buClr>
        <a:buChar char="•"/>
        <a:defRPr sz="2000">
          <a:solidFill>
            <a:schemeClr val="bg2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rgbClr val="FF0000"/>
        </a:buClr>
        <a:buChar char="•"/>
        <a:defRPr sz="2000">
          <a:solidFill>
            <a:schemeClr val="bg2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rgbClr val="FF0000"/>
        </a:buClr>
        <a:buChar char="•"/>
        <a:defRPr sz="2000">
          <a:solidFill>
            <a:schemeClr val="bg2"/>
          </a:solidFill>
          <a:latin typeface="+mn-lt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mailto:pedrp@gmail.com" TargetMode="External"/><Relationship Id="rId2" Type="http://schemas.openxmlformats.org/officeDocument/2006/relationships/hyperlink" Target="mailto:lalal@hotmail.com" TargetMode="Externa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mailto:pedrp@gmail.com" TargetMode="External"/><Relationship Id="rId2" Type="http://schemas.openxmlformats.org/officeDocument/2006/relationships/hyperlink" Target="mailto:lalal@hotmail.com" TargetMode="Externa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://try.mongodb.org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://docs.mongodb.org/manual/reference/program/mongod/" TargetMode="External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hyperlink" Target="http://docs.mongodb.org/manual/reference/operator/aggregation/" TargetMode="External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onsistency_(database_systems)" TargetMode="External"/><Relationship Id="rId2" Type="http://schemas.openxmlformats.org/officeDocument/2006/relationships/hyperlink" Target="https://en.wikipedia.org/wiki/Network_partitioning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Availability" TargetMode="Externa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ctrTitle" sz="quarter"/>
          </p:nvPr>
        </p:nvSpPr>
        <p:spPr>
          <a:xfrm>
            <a:off x="838200" y="3124200"/>
            <a:ext cx="6324600" cy="2171700"/>
          </a:xfrm>
        </p:spPr>
        <p:txBody>
          <a:bodyPr/>
          <a:lstStyle/>
          <a:p>
            <a:pPr algn="l"/>
            <a:r>
              <a:rPr lang="en-US" altLang="zh-TW" sz="6000" dirty="0"/>
              <a:t>NOSQL Systems and MongoDB</a:t>
            </a:r>
            <a:endParaRPr lang="zh-TW" altLang="en-US" dirty="0"/>
          </a:p>
        </p:txBody>
      </p:sp>
      <p:sp>
        <p:nvSpPr>
          <p:cNvPr id="5" name="副標題 4"/>
          <p:cNvSpPr>
            <a:spLocks noGrp="1"/>
          </p:cNvSpPr>
          <p:nvPr>
            <p:ph type="subTitle" sz="quarter" idx="1"/>
          </p:nvPr>
        </p:nvSpPr>
        <p:spPr>
          <a:xfrm>
            <a:off x="952500" y="5295900"/>
            <a:ext cx="7239000" cy="914400"/>
          </a:xfrm>
        </p:spPr>
        <p:txBody>
          <a:bodyPr/>
          <a:lstStyle/>
          <a:p>
            <a:pPr algn="l"/>
            <a:r>
              <a:rPr lang="en-US" altLang="zh-TW" sz="3600" dirty="0"/>
              <a:t>History, Features, Data Model</a:t>
            </a:r>
            <a:endParaRPr lang="zh-TW" altLang="en-US" sz="3600" dirty="0"/>
          </a:p>
        </p:txBody>
      </p:sp>
      <p:pic>
        <p:nvPicPr>
          <p:cNvPr id="1028" name="Picture 4" descr="「mongodb」的圖片搜尋結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533400"/>
            <a:ext cx="3200400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F884D-CB9F-45E2-839E-BFD23B565D22}" type="slidenum">
              <a:rPr lang="zh-TW" altLang="en-US" smtClean="0"/>
              <a:pPr/>
              <a:t>1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1885803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6AE80F4-B318-4DF3-B99B-179DAB683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138113"/>
            <a:ext cx="8763000" cy="928687"/>
          </a:xfrm>
        </p:spPr>
        <p:txBody>
          <a:bodyPr/>
          <a:lstStyle/>
          <a:p>
            <a:r>
              <a:rPr lang="en-US" altLang="zh-TW" dirty="0"/>
              <a:t>Major Categories of NOSQL Systems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7F7CAE-70DF-45E5-8A8B-4544166153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700" y="1143000"/>
            <a:ext cx="8318500" cy="5257006"/>
          </a:xfrm>
        </p:spPr>
        <p:txBody>
          <a:bodyPr/>
          <a:lstStyle/>
          <a:p>
            <a:r>
              <a:rPr lang="en-US" altLang="zh-TW" sz="2800" dirty="0"/>
              <a:t>Document-based</a:t>
            </a:r>
          </a:p>
          <a:p>
            <a:pPr lvl="1"/>
            <a:r>
              <a:rPr lang="en-US" altLang="zh-TW" sz="2400" dirty="0"/>
              <a:t>Store data in the form of documents, such as JSON</a:t>
            </a:r>
          </a:p>
          <a:p>
            <a:r>
              <a:rPr lang="en-US" altLang="zh-TW" sz="2800" dirty="0"/>
              <a:t>Key-value stores</a:t>
            </a:r>
          </a:p>
          <a:p>
            <a:pPr lvl="1"/>
            <a:r>
              <a:rPr lang="en-US" altLang="zh-TW" sz="2400" dirty="0"/>
              <a:t>(key value), the value can be a record, an object, a document, or even have a more complex data structure</a:t>
            </a:r>
          </a:p>
          <a:p>
            <a:r>
              <a:rPr lang="en-US" altLang="zh-TW" sz="2800" dirty="0"/>
              <a:t>Column-based or wide column</a:t>
            </a:r>
          </a:p>
          <a:p>
            <a:pPr lvl="1"/>
            <a:r>
              <a:rPr lang="en-US" altLang="zh-TW" sz="2400" dirty="0"/>
              <a:t>Partition a table by column into column families (vertical partitioning)</a:t>
            </a:r>
          </a:p>
          <a:p>
            <a:r>
              <a:rPr lang="en-US" altLang="zh-TW" sz="2800" dirty="0"/>
              <a:t>Graph-based</a:t>
            </a:r>
          </a:p>
          <a:p>
            <a:pPr lvl="1"/>
            <a:r>
              <a:rPr lang="en-US" altLang="zh-TW" sz="2400" dirty="0"/>
              <a:t>Data is represented </a:t>
            </a:r>
            <a:r>
              <a:rPr lang="en-US" altLang="zh-TW" sz="2400"/>
              <a:t>as graphs</a:t>
            </a:r>
            <a:endParaRPr lang="zh-TW" altLang="en-US" sz="24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AC0679E-0B5B-43C9-97AF-17A60C17141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14717C-364C-4909-8A82-9E8E613A83C9}" type="slidenum">
              <a:rPr lang="en-US" altLang="zh-TW" smtClean="0"/>
              <a:pPr/>
              <a:t>10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7694964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789CE8F-5FCB-4037-8B4B-FFD933BDC6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908" y="152400"/>
            <a:ext cx="7937500" cy="838200"/>
          </a:xfrm>
        </p:spPr>
        <p:txBody>
          <a:bodyPr/>
          <a:lstStyle/>
          <a:p>
            <a:r>
              <a:rPr lang="en-US" altLang="zh-TW" dirty="0"/>
              <a:t>Row-Store and Column-Store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D6C1016-71E8-4B46-8115-1E79E16ABB6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14717C-364C-4909-8A82-9E8E613A83C9}" type="slidenum">
              <a:rPr lang="en-US" altLang="zh-TW" smtClean="0"/>
              <a:pPr/>
              <a:t>11</a:t>
            </a:fld>
            <a:endParaRPr lang="en-US" altLang="zh-TW" dirty="0"/>
          </a:p>
        </p:txBody>
      </p:sp>
      <p:pic>
        <p:nvPicPr>
          <p:cNvPr id="1026" name="Picture 2" descr="ç¸éåç">
            <a:extLst>
              <a:ext uri="{FF2B5EF4-FFF2-40B4-BE49-F238E27FC236}">
                <a16:creationId xmlns:a16="http://schemas.microsoft.com/office/drawing/2014/main" id="{613609DC-0A65-4277-A3E0-7C3A266F1D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200" y="990600"/>
            <a:ext cx="8315599" cy="525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61052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27B9461-C5D8-4566-93B9-B41482941E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5" y="381000"/>
            <a:ext cx="8858250" cy="838200"/>
          </a:xfrm>
        </p:spPr>
        <p:txBody>
          <a:bodyPr/>
          <a:lstStyle/>
          <a:p>
            <a:r>
              <a:rPr lang="en-US" altLang="zh-TW" dirty="0"/>
              <a:t>Column Families and Inverted Indexes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7400B9A-F65F-4B63-B921-66AE983C202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14717C-364C-4909-8A82-9E8E613A83C9}" type="slidenum">
              <a:rPr lang="en-US" altLang="zh-TW" smtClean="0"/>
              <a:pPr/>
              <a:t>12</a:t>
            </a:fld>
            <a:endParaRPr lang="en-US" altLang="zh-TW" dirty="0"/>
          </a:p>
        </p:txBody>
      </p:sp>
      <p:pic>
        <p:nvPicPr>
          <p:cNvPr id="2050" name="Picture 2" descr="ç¸éåç">
            <a:extLst>
              <a:ext uri="{FF2B5EF4-FFF2-40B4-BE49-F238E27FC236}">
                <a16:creationId xmlns:a16="http://schemas.microsoft.com/office/drawing/2014/main" id="{0F0A46E1-E543-4B6F-8438-35C845C6A6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" y="1524000"/>
            <a:ext cx="8572500" cy="4470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06928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8D60EAC-5CBA-4C73-BA8A-443779C1EB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08" y="31372"/>
            <a:ext cx="3733800" cy="419100"/>
          </a:xfrm>
        </p:spPr>
        <p:txBody>
          <a:bodyPr/>
          <a:lstStyle/>
          <a:p>
            <a:r>
              <a:rPr lang="en-US" altLang="zh-TW" sz="2400" dirty="0"/>
              <a:t>Graph-based DBMS: Neo4J </a:t>
            </a:r>
            <a:endParaRPr lang="zh-TW" altLang="en-US" sz="24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9A51351-9C14-463F-97E5-16C417E9255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14717C-364C-4909-8A82-9E8E613A83C9}" type="slidenum">
              <a:rPr lang="en-US" altLang="zh-TW" smtClean="0"/>
              <a:pPr/>
              <a:t>13</a:t>
            </a:fld>
            <a:endParaRPr lang="en-US" altLang="zh-TW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061B668-BBAD-443A-A120-4AA0179D9E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497363"/>
            <a:ext cx="7937500" cy="6314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2424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buNone/>
            </a:pPr>
            <a:r>
              <a:rPr lang="en" dirty="0"/>
              <a:t>What is MongoDB?</a:t>
            </a:r>
          </a:p>
        </p:txBody>
      </p:sp>
      <p:sp>
        <p:nvSpPr>
          <p:cNvPr id="58" name="Shape 58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360363" indent="-322263" rtl="0">
              <a:buFont typeface="Arial"/>
              <a:buChar char="•"/>
            </a:pPr>
            <a:r>
              <a:rPr lang="en" sz="2800" dirty="0"/>
              <a:t>First developed by </a:t>
            </a:r>
            <a:r>
              <a:rPr lang="en" sz="2800" b="1" dirty="0"/>
              <a:t>10gen</a:t>
            </a:r>
            <a:r>
              <a:rPr lang="en" sz="2800" dirty="0"/>
              <a:t> (later MongoDB, Inc.) in 2007</a:t>
            </a:r>
          </a:p>
          <a:p>
            <a:pPr marL="360363" indent="-322263" rtl="0">
              <a:buFont typeface="Arial"/>
              <a:buChar char="•"/>
            </a:pPr>
            <a:r>
              <a:rPr lang="en" sz="2800" dirty="0"/>
              <a:t>Name comes from “</a:t>
            </a:r>
            <a:r>
              <a:rPr lang="en" sz="2800" b="1" dirty="0"/>
              <a:t>hu</a:t>
            </a:r>
            <a:r>
              <a:rPr lang="en" sz="2800" b="1" dirty="0">
                <a:solidFill>
                  <a:srgbClr val="FF0000"/>
                </a:solidFill>
              </a:rPr>
              <a:t>mongo</a:t>
            </a:r>
            <a:r>
              <a:rPr lang="en" sz="2800" b="1" dirty="0"/>
              <a:t>us</a:t>
            </a:r>
            <a:r>
              <a:rPr lang="en" sz="2800" dirty="0"/>
              <a:t>”</a:t>
            </a:r>
          </a:p>
          <a:p>
            <a:pPr marL="360363" indent="-322263" rtl="0"/>
            <a:r>
              <a:rPr lang="en" sz="2800" dirty="0"/>
              <a:t>Became </a:t>
            </a:r>
            <a:r>
              <a:rPr lang="en" sz="2800" b="1" dirty="0"/>
              <a:t>open source </a:t>
            </a:r>
            <a:r>
              <a:rPr lang="en" sz="2800" dirty="0"/>
              <a:t>in 2009</a:t>
            </a:r>
          </a:p>
          <a:p>
            <a:r>
              <a:rPr lang="en-US" altLang="zh-TW" sz="2800" dirty="0"/>
              <a:t>It is a </a:t>
            </a:r>
            <a:r>
              <a:rPr lang="en-US" altLang="zh-TW" sz="2800" b="1" dirty="0"/>
              <a:t>NoSQL</a:t>
            </a:r>
            <a:r>
              <a:rPr lang="en-US" altLang="zh-TW" sz="2800" dirty="0"/>
              <a:t> database</a:t>
            </a:r>
          </a:p>
          <a:p>
            <a:r>
              <a:rPr lang="en-US" altLang="zh-TW" sz="2800" dirty="0"/>
              <a:t>A </a:t>
            </a:r>
            <a:r>
              <a:rPr lang="en-US" altLang="zh-TW" sz="2800" b="1" dirty="0"/>
              <a:t>document-oriented</a:t>
            </a:r>
            <a:r>
              <a:rPr lang="en-US" altLang="zh-TW" sz="2800" dirty="0"/>
              <a:t> database</a:t>
            </a:r>
          </a:p>
          <a:p>
            <a:r>
              <a:rPr lang="en-US" altLang="zh-TW" sz="2800" dirty="0"/>
              <a:t>Designed with both </a:t>
            </a:r>
            <a:r>
              <a:rPr lang="en-US" altLang="zh-TW" sz="2800" b="1" dirty="0"/>
              <a:t>scalability</a:t>
            </a:r>
            <a:r>
              <a:rPr lang="en-US" altLang="zh-TW" sz="2800" dirty="0"/>
              <a:t> and developer </a:t>
            </a:r>
            <a:r>
              <a:rPr lang="en-US" altLang="zh-TW" sz="2800" b="1" dirty="0"/>
              <a:t>agility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14717C-364C-4909-8A82-9E8E613A83C9}" type="slidenum">
              <a:rPr lang="en-US" altLang="zh-TW" smtClean="0"/>
              <a:pPr/>
              <a:t>14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661070707"/>
      </p:ext>
    </p:extLst>
  </p:cSld>
  <p:clrMapOvr>
    <a:masterClrMapping/>
  </p:clrMapOvr>
  <p:transition spd="slow">
    <p:cut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20700" y="138113"/>
            <a:ext cx="8166100" cy="852487"/>
          </a:xfrm>
        </p:spPr>
        <p:txBody>
          <a:bodyPr/>
          <a:lstStyle/>
          <a:p>
            <a:r>
              <a:rPr lang="en-US" altLang="zh-TW" dirty="0"/>
              <a:t>Example of a </a:t>
            </a:r>
            <a:r>
              <a:rPr lang="en-US" altLang="zh-TW" dirty="0" err="1"/>
              <a:t>mongoDB</a:t>
            </a:r>
            <a:r>
              <a:rPr lang="en-US" altLang="zh-TW" dirty="0"/>
              <a:t> Document</a:t>
            </a:r>
            <a:endParaRPr lang="zh-TW" altLang="en-US" dirty="0"/>
          </a:p>
        </p:txBody>
      </p:sp>
      <p:sp>
        <p:nvSpPr>
          <p:cNvPr id="4" name="Shape 64"/>
          <p:cNvSpPr txBox="1">
            <a:spLocks/>
          </p:cNvSpPr>
          <p:nvPr/>
        </p:nvSpPr>
        <p:spPr>
          <a:xfrm>
            <a:off x="1936750" y="946359"/>
            <a:ext cx="5334000" cy="5547487"/>
          </a:xfrm>
          <a:prstGeom prst="rect">
            <a:avLst/>
          </a:prstGeom>
          <a:solidFill>
            <a:srgbClr val="F3F3F3"/>
          </a:solidFill>
          <a:ln w="9525" cap="flat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>
            <a:lvl1pPr marL="342900" indent="-152400">
              <a:spcBef>
                <a:spcPts val="600"/>
              </a:spcBef>
              <a:buClr>
                <a:schemeClr val="dk1"/>
              </a:buClr>
              <a:buSzPct val="100000"/>
              <a:defRPr sz="3000">
                <a:solidFill>
                  <a:schemeClr val="dk1"/>
                </a:solidFill>
              </a:defRPr>
            </a:lvl1pPr>
            <a:lvl2pPr marL="742950" indent="-133350">
              <a:spcBef>
                <a:spcPts val="480"/>
              </a:spcBef>
              <a:buClr>
                <a:schemeClr val="dk1"/>
              </a:buClr>
              <a:buSzPct val="100000"/>
              <a:defRPr sz="2400">
                <a:solidFill>
                  <a:schemeClr val="dk1"/>
                </a:solidFill>
              </a:defRPr>
            </a:lvl2pPr>
            <a:lvl3pPr marL="1143000" indent="-76200">
              <a:spcBef>
                <a:spcPts val="480"/>
              </a:spcBef>
              <a:buClr>
                <a:schemeClr val="dk1"/>
              </a:buClr>
              <a:buSzPct val="100000"/>
              <a:defRPr sz="2400">
                <a:solidFill>
                  <a:schemeClr val="dk1"/>
                </a:solidFill>
              </a:defRPr>
            </a:lvl3pPr>
            <a:lvl4pPr marL="1600200" indent="-11430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4pPr>
            <a:lvl5pPr marL="2057400" indent="-11430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5pPr>
            <a:lvl6pPr marL="2514600" indent="-11430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6pPr>
            <a:lvl7pPr marL="2971800" indent="-11430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7pPr>
            <a:lvl8pPr marL="3429000" indent="-11430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8pPr>
            <a:lvl9pPr marL="3886200" indent="-11430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57142"/>
              <a:buFont typeface="Arial"/>
              <a:buNone/>
              <a:defRPr/>
            </a:pPr>
            <a:r>
              <a:rPr lang="en-US" sz="1800" kern="0" dirty="0">
                <a:solidFill>
                  <a:srgbClr val="000000"/>
                </a:solidFill>
                <a:latin typeface="Calibri" panose="020F0502020204030204" pitchFamily="34" charset="0"/>
                <a:ea typeface="Source Code Pro"/>
                <a:cs typeface="Calibri" panose="020F0502020204030204" pitchFamily="34" charset="0"/>
                <a:sym typeface="Source Code Pro"/>
              </a:rPr>
              <a:t>{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57142"/>
              <a:buFont typeface="Arial"/>
              <a:buNone/>
              <a:defRPr/>
            </a:pPr>
            <a:r>
              <a:rPr lang="en-US" sz="1800" kern="0" dirty="0">
                <a:solidFill>
                  <a:srgbClr val="000000"/>
                </a:solidFill>
                <a:latin typeface="Calibri" panose="020F0502020204030204" pitchFamily="34" charset="0"/>
                <a:ea typeface="Source Code Pro"/>
                <a:cs typeface="Calibri" panose="020F0502020204030204" pitchFamily="34" charset="0"/>
                <a:sym typeface="Source Code Pro"/>
              </a:rPr>
              <a:t>_id: 1234,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57142"/>
              <a:buFont typeface="Arial"/>
              <a:buNone/>
              <a:defRPr/>
            </a:pPr>
            <a:r>
              <a:rPr lang="en-US" sz="1800" kern="0" dirty="0">
                <a:solidFill>
                  <a:srgbClr val="000000"/>
                </a:solidFill>
                <a:latin typeface="Calibri" panose="020F0502020204030204" pitchFamily="34" charset="0"/>
                <a:ea typeface="Source Code Pro"/>
                <a:cs typeface="Calibri" panose="020F0502020204030204" pitchFamily="34" charset="0"/>
                <a:sym typeface="Source Code Pro"/>
              </a:rPr>
              <a:t>author: { name: “Bob Jones”, email: “b@b.com” },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57142"/>
              <a:buFont typeface="Arial"/>
              <a:buNone/>
              <a:defRPr/>
            </a:pPr>
            <a:r>
              <a:rPr lang="en-US" sz="1800" kern="0" dirty="0">
                <a:solidFill>
                  <a:srgbClr val="000000"/>
                </a:solidFill>
                <a:latin typeface="Calibri" panose="020F0502020204030204" pitchFamily="34" charset="0"/>
                <a:ea typeface="Source Code Pro"/>
                <a:cs typeface="Calibri" panose="020F0502020204030204" pitchFamily="34" charset="0"/>
                <a:sym typeface="Source Code Pro"/>
              </a:rPr>
              <a:t>post: “In these troubled times I like to ...“,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57142"/>
              <a:buFont typeface="Arial"/>
              <a:buNone/>
              <a:defRPr/>
            </a:pPr>
            <a:r>
              <a:rPr lang="en-US" sz="1800" kern="0" dirty="0">
                <a:solidFill>
                  <a:srgbClr val="000000"/>
                </a:solidFill>
                <a:latin typeface="Calibri" panose="020F0502020204030204" pitchFamily="34" charset="0"/>
                <a:ea typeface="Source Code Pro"/>
                <a:cs typeface="Calibri" panose="020F0502020204030204" pitchFamily="34" charset="0"/>
                <a:sym typeface="Source Code Pro"/>
              </a:rPr>
              <a:t>date: { $date: “2014-03-12 13:23UTC” },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57142"/>
              <a:buFont typeface="Arial"/>
              <a:buNone/>
              <a:defRPr/>
            </a:pPr>
            <a:r>
              <a:rPr lang="en-US" sz="1800" kern="0" dirty="0">
                <a:solidFill>
                  <a:srgbClr val="000000"/>
                </a:solidFill>
                <a:latin typeface="Calibri" panose="020F0502020204030204" pitchFamily="34" charset="0"/>
                <a:ea typeface="Source Code Pro"/>
                <a:cs typeface="Calibri" panose="020F0502020204030204" pitchFamily="34" charset="0"/>
                <a:sym typeface="Source Code Pro"/>
              </a:rPr>
              <a:t>location: [ -121.2322, 48.1223222 ],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57142"/>
              <a:buFont typeface="Arial"/>
              <a:buNone/>
              <a:defRPr/>
            </a:pPr>
            <a:r>
              <a:rPr lang="en-US" sz="1800" kern="0" dirty="0">
                <a:solidFill>
                  <a:srgbClr val="000000"/>
                </a:solidFill>
                <a:latin typeface="Calibri" panose="020F0502020204030204" pitchFamily="34" charset="0"/>
                <a:ea typeface="Source Code Pro"/>
                <a:cs typeface="Calibri" panose="020F0502020204030204" pitchFamily="34" charset="0"/>
                <a:sym typeface="Source Code Pro"/>
              </a:rPr>
              <a:t>rating: 2.2,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57142"/>
              <a:buFont typeface="Arial"/>
              <a:buNone/>
              <a:defRPr/>
            </a:pPr>
            <a:r>
              <a:rPr lang="en-US" sz="1800" kern="0" dirty="0">
                <a:solidFill>
                  <a:srgbClr val="000000"/>
                </a:solidFill>
                <a:latin typeface="Calibri" panose="020F0502020204030204" pitchFamily="34" charset="0"/>
                <a:ea typeface="Source Code Pro"/>
                <a:cs typeface="Calibri" panose="020F0502020204030204" pitchFamily="34" charset="0"/>
                <a:sym typeface="Source Code Pro"/>
              </a:rPr>
              <a:t>comments: [</a:t>
            </a:r>
          </a:p>
          <a:p>
            <a:pPr indent="45720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57142"/>
              <a:defRPr/>
            </a:pPr>
            <a:r>
              <a:rPr lang="en-US" sz="1800" kern="0" dirty="0">
                <a:solidFill>
                  <a:srgbClr val="000000"/>
                </a:solidFill>
                <a:latin typeface="Calibri" panose="020F0502020204030204" pitchFamily="34" charset="0"/>
                <a:ea typeface="Source Code Pro"/>
                <a:cs typeface="Calibri" panose="020F0502020204030204" pitchFamily="34" charset="0"/>
                <a:sym typeface="Source Code Pro"/>
              </a:rPr>
              <a:t>{ user: “</a:t>
            </a:r>
            <a:r>
              <a:rPr lang="en-US" sz="1800" u="sng" kern="0" dirty="0">
                <a:solidFill>
                  <a:srgbClr val="185DA2"/>
                </a:solidFill>
                <a:latin typeface="Calibri" panose="020F0502020204030204" pitchFamily="34" charset="0"/>
                <a:ea typeface="Source Code Pro"/>
                <a:cs typeface="Calibri" panose="020F0502020204030204" pitchFamily="34" charset="0"/>
                <a:sym typeface="Source Code Pro"/>
                <a:hlinkClick r:id="rId2"/>
              </a:rPr>
              <a:t>lalal@hotmail.com</a:t>
            </a:r>
            <a:r>
              <a:rPr lang="en-US" sz="1800" kern="0" dirty="0">
                <a:solidFill>
                  <a:srgbClr val="000000"/>
                </a:solidFill>
                <a:latin typeface="Calibri" panose="020F0502020204030204" pitchFamily="34" charset="0"/>
                <a:ea typeface="Source Code Pro"/>
                <a:cs typeface="Calibri" panose="020F0502020204030204" pitchFamily="34" charset="0"/>
                <a:sym typeface="Source Code Pro"/>
              </a:rPr>
              <a:t>”,</a:t>
            </a:r>
          </a:p>
          <a:p>
            <a:pPr marL="457200" indent="45720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57142"/>
              <a:defRPr/>
            </a:pPr>
            <a:r>
              <a:rPr lang="en-US" sz="1800" kern="0" dirty="0" err="1">
                <a:solidFill>
                  <a:srgbClr val="000000"/>
                </a:solidFill>
                <a:latin typeface="Calibri" panose="020F0502020204030204" pitchFamily="34" charset="0"/>
                <a:ea typeface="Source Code Pro"/>
                <a:cs typeface="Calibri" panose="020F0502020204030204" pitchFamily="34" charset="0"/>
                <a:sym typeface="Source Code Pro"/>
              </a:rPr>
              <a:t>upVotes</a:t>
            </a:r>
            <a:r>
              <a:rPr lang="en-US" sz="1800" kern="0" dirty="0">
                <a:solidFill>
                  <a:srgbClr val="000000"/>
                </a:solidFill>
                <a:latin typeface="Calibri" panose="020F0502020204030204" pitchFamily="34" charset="0"/>
                <a:ea typeface="Source Code Pro"/>
                <a:cs typeface="Calibri" panose="020F0502020204030204" pitchFamily="34" charset="0"/>
                <a:sym typeface="Source Code Pro"/>
              </a:rPr>
              <a:t>: 22,</a:t>
            </a:r>
          </a:p>
          <a:p>
            <a:pPr marL="457200" indent="45720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57142"/>
              <a:defRPr/>
            </a:pPr>
            <a:r>
              <a:rPr lang="en-US" sz="1800" kern="0" dirty="0" err="1">
                <a:solidFill>
                  <a:srgbClr val="000000"/>
                </a:solidFill>
                <a:latin typeface="Calibri" panose="020F0502020204030204" pitchFamily="34" charset="0"/>
                <a:ea typeface="Source Code Pro"/>
                <a:cs typeface="Calibri" panose="020F0502020204030204" pitchFamily="34" charset="0"/>
                <a:sym typeface="Source Code Pro"/>
              </a:rPr>
              <a:t>downVotes</a:t>
            </a:r>
            <a:r>
              <a:rPr lang="en-US" sz="1800" kern="0" dirty="0">
                <a:solidFill>
                  <a:srgbClr val="000000"/>
                </a:solidFill>
                <a:latin typeface="Calibri" panose="020F0502020204030204" pitchFamily="34" charset="0"/>
                <a:ea typeface="Source Code Pro"/>
                <a:cs typeface="Calibri" panose="020F0502020204030204" pitchFamily="34" charset="0"/>
                <a:sym typeface="Source Code Pro"/>
              </a:rPr>
              <a:t>: 14,</a:t>
            </a:r>
          </a:p>
          <a:p>
            <a:pPr marL="457200" indent="45720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57142"/>
              <a:defRPr/>
            </a:pPr>
            <a:r>
              <a:rPr lang="en-US" sz="1800" kern="0" dirty="0">
                <a:solidFill>
                  <a:srgbClr val="000000"/>
                </a:solidFill>
                <a:latin typeface="Calibri" panose="020F0502020204030204" pitchFamily="34" charset="0"/>
                <a:ea typeface="Source Code Pro"/>
                <a:cs typeface="Calibri" panose="020F0502020204030204" pitchFamily="34" charset="0"/>
                <a:sym typeface="Source Code Pro"/>
              </a:rPr>
              <a:t>text: “Great point! I agree” },</a:t>
            </a:r>
          </a:p>
          <a:p>
            <a:pPr indent="45720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57142"/>
              <a:defRPr/>
            </a:pPr>
            <a:r>
              <a:rPr lang="en-US" sz="1800" kern="0" dirty="0">
                <a:solidFill>
                  <a:srgbClr val="000000"/>
                </a:solidFill>
                <a:latin typeface="Calibri" panose="020F0502020204030204" pitchFamily="34" charset="0"/>
                <a:ea typeface="Source Code Pro"/>
                <a:cs typeface="Calibri" panose="020F0502020204030204" pitchFamily="34" charset="0"/>
                <a:sym typeface="Source Code Pro"/>
              </a:rPr>
              <a:t>{ user: “</a:t>
            </a:r>
            <a:r>
              <a:rPr lang="en-US" sz="1800" u="sng" kern="0" dirty="0">
                <a:solidFill>
                  <a:srgbClr val="185DA2"/>
                </a:solidFill>
                <a:latin typeface="Calibri" panose="020F0502020204030204" pitchFamily="34" charset="0"/>
                <a:ea typeface="Source Code Pro"/>
                <a:cs typeface="Calibri" panose="020F0502020204030204" pitchFamily="34" charset="0"/>
                <a:sym typeface="Source Code Pro"/>
                <a:hlinkClick r:id="rId3"/>
              </a:rPr>
              <a:t>pedro@gmail.com</a:t>
            </a:r>
            <a:r>
              <a:rPr lang="en-US" sz="1800" kern="0" dirty="0">
                <a:solidFill>
                  <a:srgbClr val="000000"/>
                </a:solidFill>
                <a:latin typeface="Calibri" panose="020F0502020204030204" pitchFamily="34" charset="0"/>
                <a:ea typeface="Source Code Pro"/>
                <a:cs typeface="Calibri" panose="020F0502020204030204" pitchFamily="34" charset="0"/>
                <a:sym typeface="Source Code Pro"/>
              </a:rPr>
              <a:t>”,</a:t>
            </a:r>
          </a:p>
          <a:p>
            <a:pPr marL="457200" indent="45720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57142"/>
              <a:defRPr/>
            </a:pPr>
            <a:r>
              <a:rPr lang="en-US" sz="1800" kern="0" dirty="0" err="1">
                <a:solidFill>
                  <a:srgbClr val="000000"/>
                </a:solidFill>
                <a:latin typeface="Calibri" panose="020F0502020204030204" pitchFamily="34" charset="0"/>
                <a:ea typeface="Source Code Pro"/>
                <a:cs typeface="Calibri" panose="020F0502020204030204" pitchFamily="34" charset="0"/>
                <a:sym typeface="Source Code Pro"/>
              </a:rPr>
              <a:t>upVotes</a:t>
            </a:r>
            <a:r>
              <a:rPr lang="en-US" sz="1800" kern="0" dirty="0">
                <a:solidFill>
                  <a:srgbClr val="000000"/>
                </a:solidFill>
                <a:latin typeface="Calibri" panose="020F0502020204030204" pitchFamily="34" charset="0"/>
                <a:ea typeface="Source Code Pro"/>
                <a:cs typeface="Calibri" panose="020F0502020204030204" pitchFamily="34" charset="0"/>
                <a:sym typeface="Source Code Pro"/>
              </a:rPr>
              <a:t>: 421,</a:t>
            </a:r>
          </a:p>
          <a:p>
            <a:pPr marL="914400" indent="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57142"/>
              <a:defRPr/>
            </a:pPr>
            <a:r>
              <a:rPr lang="en-US" sz="1800" kern="0" dirty="0" err="1">
                <a:solidFill>
                  <a:srgbClr val="000000"/>
                </a:solidFill>
                <a:latin typeface="Calibri" panose="020F0502020204030204" pitchFamily="34" charset="0"/>
                <a:ea typeface="Source Code Pro"/>
                <a:cs typeface="Calibri" panose="020F0502020204030204" pitchFamily="34" charset="0"/>
                <a:sym typeface="Source Code Pro"/>
              </a:rPr>
              <a:t>downVotes</a:t>
            </a:r>
            <a:r>
              <a:rPr lang="en-US" sz="1800" kern="0" dirty="0">
                <a:solidFill>
                  <a:srgbClr val="000000"/>
                </a:solidFill>
                <a:latin typeface="Calibri" panose="020F0502020204030204" pitchFamily="34" charset="0"/>
                <a:ea typeface="Source Code Pro"/>
                <a:cs typeface="Calibri" panose="020F0502020204030204" pitchFamily="34" charset="0"/>
                <a:sym typeface="Source Code Pro"/>
              </a:rPr>
              <a:t>: 22,</a:t>
            </a:r>
          </a:p>
          <a:p>
            <a:pPr marL="914400" indent="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57142"/>
              <a:defRPr/>
            </a:pPr>
            <a:r>
              <a:rPr lang="en-US" sz="1800" kern="0" dirty="0">
                <a:solidFill>
                  <a:srgbClr val="000000"/>
                </a:solidFill>
                <a:latin typeface="Calibri" panose="020F0502020204030204" pitchFamily="34" charset="0"/>
                <a:ea typeface="Source Code Pro"/>
                <a:cs typeface="Calibri" panose="020F0502020204030204" pitchFamily="34" charset="0"/>
                <a:sym typeface="Source Code Pro"/>
              </a:rPr>
              <a:t>text: “You are a...” }</a:t>
            </a:r>
          </a:p>
          <a:p>
            <a:pPr indent="45720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defRPr/>
            </a:pPr>
            <a:r>
              <a:rPr lang="en-US" sz="1800" kern="0" dirty="0">
                <a:solidFill>
                  <a:srgbClr val="000000"/>
                </a:solidFill>
                <a:latin typeface="Calibri" panose="020F0502020204030204" pitchFamily="34" charset="0"/>
                <a:ea typeface="Source Code Pro"/>
                <a:cs typeface="Calibri" panose="020F0502020204030204" pitchFamily="34" charset="0"/>
                <a:sym typeface="Source Code Pro"/>
              </a:rPr>
              <a:t>],</a:t>
            </a:r>
          </a:p>
          <a:p>
            <a:pPr indent="45720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defRPr/>
            </a:pPr>
            <a:r>
              <a:rPr lang="en-US" sz="1800" kern="0" dirty="0">
                <a:solidFill>
                  <a:srgbClr val="000000"/>
                </a:solidFill>
                <a:latin typeface="Calibri" panose="020F0502020204030204" pitchFamily="34" charset="0"/>
                <a:ea typeface="Source Code Pro"/>
                <a:cs typeface="Calibri" panose="020F0502020204030204" pitchFamily="34" charset="0"/>
                <a:sym typeface="Source Code Pro"/>
              </a:rPr>
              <a:t>tags: [ “databases”, “mongo” ]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57142"/>
              <a:buFont typeface="Arial"/>
              <a:buNone/>
              <a:defRPr/>
            </a:pPr>
            <a:r>
              <a:rPr lang="en-US" sz="1800" kern="0" dirty="0">
                <a:solidFill>
                  <a:srgbClr val="000000"/>
                </a:solidFill>
                <a:latin typeface="Calibri" panose="020F0502020204030204" pitchFamily="34" charset="0"/>
                <a:ea typeface="Source Code Pro"/>
                <a:cs typeface="Calibri" panose="020F0502020204030204" pitchFamily="34" charset="0"/>
                <a:sym typeface="Source Code Pro"/>
              </a:rPr>
              <a:t>}</a:t>
            </a:r>
            <a:endParaRPr lang="en-US" sz="1800" kern="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defRPr/>
            </a:pPr>
            <a:endParaRPr lang="en-US" sz="1050" kern="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AFED34-832D-4783-8EAF-FBE747E19456}" type="slidenum">
              <a:rPr lang="en-US" altLang="zh-TW" smtClean="0"/>
              <a:pPr/>
              <a:t>15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0941788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Motivations</a:t>
            </a:r>
          </a:p>
        </p:txBody>
      </p:sp>
      <p:sp>
        <p:nvSpPr>
          <p:cNvPr id="35843" name="Rectangle 3"/>
          <p:cNvSpPr>
            <a:spLocks noGrp="1"/>
          </p:cNvSpPr>
          <p:nvPr>
            <p:ph idx="1"/>
          </p:nvPr>
        </p:nvSpPr>
        <p:spPr>
          <a:xfrm>
            <a:off x="520700" y="1295400"/>
            <a:ext cx="8042275" cy="5562600"/>
          </a:xfrm>
        </p:spPr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buSzPct val="50000"/>
              <a:buFont typeface="Wingdings" panose="05000000000000000000" pitchFamily="2" charset="2"/>
              <a:buChar char="l"/>
              <a:defRPr/>
            </a:pPr>
            <a:r>
              <a:rPr lang="en-US" sz="3000" dirty="0"/>
              <a:t>Problems with SQL</a:t>
            </a:r>
          </a:p>
          <a:p>
            <a:pPr lvl="1" fontAlgn="auto">
              <a:spcAft>
                <a:spcPts val="0"/>
              </a:spcAft>
              <a:buSzPct val="100000"/>
              <a:buFont typeface="Calibri" panose="020F0502020204030204" pitchFamily="34" charset="0"/>
              <a:buChar char="−"/>
              <a:defRPr/>
            </a:pPr>
            <a:r>
              <a:rPr lang="en-US" sz="2600" dirty="0"/>
              <a:t>Rigid schema</a:t>
            </a:r>
          </a:p>
          <a:p>
            <a:pPr lvl="1" fontAlgn="auto">
              <a:spcAft>
                <a:spcPts val="0"/>
              </a:spcAft>
              <a:buSzPct val="100000"/>
              <a:buFont typeface="Calibri" panose="020F0502020204030204" pitchFamily="34" charset="0"/>
              <a:buChar char="−"/>
              <a:defRPr/>
            </a:pPr>
            <a:r>
              <a:rPr lang="en-US" sz="2600" dirty="0"/>
              <a:t>Not easily scalable (designed for 90’s technology or worse)</a:t>
            </a:r>
          </a:p>
          <a:p>
            <a:pPr lvl="1" fontAlgn="auto">
              <a:spcAft>
                <a:spcPts val="0"/>
              </a:spcAft>
              <a:buSzPct val="100000"/>
              <a:buFont typeface="Calibri" panose="020F0502020204030204" pitchFamily="34" charset="0"/>
              <a:buChar char="−"/>
              <a:defRPr/>
            </a:pPr>
            <a:r>
              <a:rPr lang="en-US" sz="2600" dirty="0"/>
              <a:t>Requires unintuitive joins</a:t>
            </a:r>
          </a:p>
          <a:p>
            <a:pPr fontAlgn="auto">
              <a:spcAft>
                <a:spcPts val="0"/>
              </a:spcAft>
              <a:buSzPct val="50000"/>
              <a:buFont typeface="Wingdings" panose="05000000000000000000" pitchFamily="2" charset="2"/>
              <a:buChar char="l"/>
              <a:defRPr/>
            </a:pPr>
            <a:r>
              <a:rPr lang="en-US" sz="3000" dirty="0"/>
              <a:t>Perks of </a:t>
            </a:r>
            <a:r>
              <a:rPr lang="en-US" sz="3000" dirty="0" err="1"/>
              <a:t>mongoDB</a:t>
            </a:r>
            <a:endParaRPr lang="en-US" sz="3000" dirty="0"/>
          </a:p>
          <a:p>
            <a:pPr lvl="1" fontAlgn="auto">
              <a:spcAft>
                <a:spcPts val="0"/>
              </a:spcAft>
              <a:buFont typeface="Calibri" panose="020F0502020204030204" pitchFamily="34" charset="0"/>
              <a:buChar char="−"/>
              <a:defRPr/>
            </a:pPr>
            <a:r>
              <a:rPr lang="en-US" sz="2600" dirty="0"/>
              <a:t>Easy interface with common languages (Java, </a:t>
            </a:r>
            <a:r>
              <a:rPr lang="en-US" sz="2600" dirty="0" err="1"/>
              <a:t>Javascript</a:t>
            </a:r>
            <a:r>
              <a:rPr lang="en-US" sz="2600" dirty="0"/>
              <a:t>, PHP, etc.)</a:t>
            </a:r>
          </a:p>
          <a:p>
            <a:pPr lvl="1" fontAlgn="auto">
              <a:spcAft>
                <a:spcPts val="0"/>
              </a:spcAft>
              <a:buFont typeface="Calibri" panose="020F0502020204030204" pitchFamily="34" charset="0"/>
              <a:buChar char="−"/>
              <a:defRPr/>
            </a:pPr>
            <a:r>
              <a:rPr lang="en-US" sz="2600" dirty="0"/>
              <a:t>DB tech should run anywhere (VM’s, cloud, etc.)</a:t>
            </a:r>
          </a:p>
          <a:p>
            <a:pPr lvl="1" fontAlgn="auto">
              <a:spcAft>
                <a:spcPts val="0"/>
              </a:spcAft>
              <a:buFont typeface="Calibri" panose="020F0502020204030204" pitchFamily="34" charset="0"/>
              <a:buChar char="−"/>
              <a:defRPr/>
            </a:pPr>
            <a:r>
              <a:rPr lang="en-US" sz="2600" dirty="0"/>
              <a:t>Keeps essential features of RDBMS’s while learning from key-value </a:t>
            </a:r>
            <a:r>
              <a:rPr lang="en-US" sz="2600" dirty="0" err="1"/>
              <a:t>noSQL</a:t>
            </a:r>
            <a:r>
              <a:rPr lang="en-US" sz="2600" dirty="0"/>
              <a:t> systems</a:t>
            </a:r>
          </a:p>
          <a:p>
            <a:pPr marL="457200" lvl="1" indent="0" fontAlgn="auto">
              <a:spcAft>
                <a:spcPts val="0"/>
              </a:spcAft>
              <a:buFont typeface="Wingdings 3" charset="2"/>
              <a:buNone/>
              <a:defRPr/>
            </a:pPr>
            <a:endParaRPr lang="en-US" sz="2400" dirty="0"/>
          </a:p>
          <a:p>
            <a:pPr marL="457200" lvl="1" indent="0" fontAlgn="auto">
              <a:spcAft>
                <a:spcPts val="0"/>
              </a:spcAft>
              <a:buFont typeface="Wingdings 3" charset="2"/>
              <a:buNone/>
              <a:defRPr/>
            </a:pPr>
            <a:r>
              <a:rPr lang="en-US" sz="1200" dirty="0"/>
              <a:t>http://www.slideshare.net/spf13/mongodb-9794741?v=qf1&amp;b=&amp;from_search=13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14717C-364C-4909-8A82-9E8E613A83C9}" type="slidenum">
              <a:rPr lang="en-US" altLang="zh-TW" smtClean="0"/>
              <a:pPr/>
              <a:t>16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1690923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bg2"/>
                </a:solidFill>
              </a:rPr>
              <a:t>Company Using mongoDB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0700" y="3657600"/>
            <a:ext cx="8042275" cy="2742406"/>
          </a:xfrm>
        </p:spPr>
        <p:txBody>
          <a:bodyPr rtlCol="0">
            <a:noAutofit/>
          </a:bodyPr>
          <a:lstStyle/>
          <a:p>
            <a:pPr marL="0" indent="0" algn="ctr" fontAlgn="auto">
              <a:spcAft>
                <a:spcPts val="0"/>
              </a:spcAft>
              <a:buFont typeface="Wingdings 3" charset="2"/>
              <a:buNone/>
              <a:defRPr/>
            </a:pPr>
            <a:r>
              <a:rPr lang="en-US" sz="2800" dirty="0"/>
              <a:t>“MongoDB powers Under </a:t>
            </a:r>
            <a:r>
              <a:rPr lang="en-US" sz="2800" dirty="0" err="1"/>
              <a:t>Armour’s</a:t>
            </a:r>
            <a:r>
              <a:rPr lang="en-US" sz="2800" dirty="0"/>
              <a:t> online store, and was chosen for its </a:t>
            </a:r>
            <a:r>
              <a:rPr lang="en-US" sz="2800" dirty="0">
                <a:solidFill>
                  <a:srgbClr val="FF0000"/>
                </a:solidFill>
              </a:rPr>
              <a:t>dynamic schema</a:t>
            </a:r>
            <a:r>
              <a:rPr lang="en-US" sz="2800" dirty="0"/>
              <a:t>, ability to </a:t>
            </a:r>
            <a:r>
              <a:rPr lang="en-US" sz="2800" dirty="0">
                <a:solidFill>
                  <a:srgbClr val="FF0000"/>
                </a:solidFill>
              </a:rPr>
              <a:t>scale</a:t>
            </a:r>
            <a:r>
              <a:rPr lang="en-US" sz="2800" dirty="0"/>
              <a:t> horizontally and perform multi-data center </a:t>
            </a:r>
            <a:r>
              <a:rPr lang="en-US" sz="2800" dirty="0">
                <a:solidFill>
                  <a:srgbClr val="FF0000"/>
                </a:solidFill>
              </a:rPr>
              <a:t>replication</a:t>
            </a:r>
            <a:r>
              <a:rPr lang="en-US" sz="2800" dirty="0"/>
              <a:t>.”</a:t>
            </a:r>
            <a:endParaRPr lang="en-US" sz="1400" dirty="0"/>
          </a:p>
          <a:p>
            <a:pPr marL="0" indent="0" fontAlgn="auto">
              <a:spcAft>
                <a:spcPts val="0"/>
              </a:spcAft>
              <a:buFont typeface="Wingdings 3" charset="2"/>
              <a:buNone/>
              <a:defRPr/>
            </a:pPr>
            <a:endParaRPr lang="en-US" sz="900" dirty="0"/>
          </a:p>
          <a:p>
            <a:pPr marL="0" indent="0" fontAlgn="auto">
              <a:spcAft>
                <a:spcPts val="0"/>
              </a:spcAft>
              <a:buFont typeface="Wingdings 3" charset="2"/>
              <a:buNone/>
              <a:defRPr/>
            </a:pPr>
            <a:endParaRPr lang="en-US" sz="900" dirty="0"/>
          </a:p>
          <a:p>
            <a:pPr marL="0" indent="0" fontAlgn="auto">
              <a:spcAft>
                <a:spcPts val="0"/>
              </a:spcAft>
              <a:buFont typeface="Wingdings 3" charset="2"/>
              <a:buNone/>
              <a:defRPr/>
            </a:pPr>
            <a:r>
              <a:rPr lang="en-US" sz="1800" dirty="0"/>
              <a:t>http://www.mongodb.org/about/production-deployments/</a:t>
            </a:r>
          </a:p>
          <a:p>
            <a:pPr marL="0" indent="0" fontAlgn="auto">
              <a:spcAft>
                <a:spcPts val="0"/>
              </a:spcAft>
              <a:buFont typeface="Wingdings 3" charset="2"/>
              <a:buNone/>
              <a:defRPr/>
            </a:pPr>
            <a:endParaRPr lang="en-US" sz="2400" dirty="0"/>
          </a:p>
          <a:p>
            <a:pPr marL="0" indent="0" fontAlgn="auto">
              <a:spcAft>
                <a:spcPts val="0"/>
              </a:spcAft>
              <a:buFont typeface="Wingdings 3" charset="2"/>
              <a:buNone/>
              <a:defRPr/>
            </a:pPr>
            <a:endParaRPr lang="en-US" sz="2400" dirty="0"/>
          </a:p>
        </p:txBody>
      </p:sp>
      <p:pic>
        <p:nvPicPr>
          <p:cNvPr id="2867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229768" y="1411151"/>
            <a:ext cx="2624138" cy="2011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14717C-364C-4909-8A82-9E8E613A83C9}" type="slidenum">
              <a:rPr lang="en-US" altLang="zh-TW" smtClean="0"/>
              <a:pPr/>
              <a:t>17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621165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9EE0B0-A217-404E-9718-92D1E584F136}" type="slidenum">
              <a:rPr lang="en-US" altLang="zh-TW" smtClean="0"/>
              <a:pPr/>
              <a:t>18</a:t>
            </a:fld>
            <a:endParaRPr lang="en-US" altLang="zh-TW" dirty="0"/>
          </a:p>
        </p:txBody>
      </p:sp>
      <p:grpSp>
        <p:nvGrpSpPr>
          <p:cNvPr id="3" name="群組 2"/>
          <p:cNvGrpSpPr/>
          <p:nvPr/>
        </p:nvGrpSpPr>
        <p:grpSpPr>
          <a:xfrm>
            <a:off x="1095103" y="310198"/>
            <a:ext cx="6982097" cy="6319202"/>
            <a:chOff x="1143001" y="320675"/>
            <a:chExt cx="6248400" cy="5782627"/>
          </a:xfrm>
        </p:grpSpPr>
        <p:pic>
          <p:nvPicPr>
            <p:cNvPr id="29697" name="Picture 2"/>
            <p:cNvPicPr>
              <a:picLocks noChangeAspect="1" noChangeArrowheads="1"/>
            </p:cNvPicPr>
            <p:nvPr/>
          </p:nvPicPr>
          <p:blipFill rotWithShape="1">
            <a:blip r:embed="rId2"/>
            <a:srcRect l="13291" t="6619" r="13081" b="2694"/>
            <a:stretch/>
          </p:blipFill>
          <p:spPr bwMode="auto">
            <a:xfrm>
              <a:off x="1143001" y="320675"/>
              <a:ext cx="6248400" cy="57721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" name="Picture 2"/>
            <p:cNvPicPr>
              <a:picLocks noChangeAspect="1" noChangeArrowheads="1"/>
            </p:cNvPicPr>
            <p:nvPr/>
          </p:nvPicPr>
          <p:blipFill rotWithShape="1">
            <a:blip r:embed="rId2"/>
            <a:srcRect l="77940" t="91120"/>
            <a:stretch/>
          </p:blipFill>
          <p:spPr bwMode="auto">
            <a:xfrm>
              <a:off x="5519278" y="5538152"/>
              <a:ext cx="1872123" cy="5651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  <p:extLst>
      <p:ext uri="{BB962C8B-B14F-4D97-AF65-F5344CB8AC3E}">
        <p14:creationId xmlns:p14="http://schemas.microsoft.com/office/powerpoint/2010/main" val="10803993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0700" y="76201"/>
            <a:ext cx="7937500" cy="838200"/>
          </a:xfrm>
        </p:spPr>
        <p:txBody>
          <a:bodyPr/>
          <a:lstStyle/>
          <a:p>
            <a:r>
              <a:rPr lang="en-US" sz="5400" dirty="0"/>
              <a:t>SQL vs MongoDB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3829738"/>
              </p:ext>
            </p:extLst>
          </p:nvPr>
        </p:nvGraphicFramePr>
        <p:xfrm>
          <a:off x="609600" y="990600"/>
          <a:ext cx="7924800" cy="41071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57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9809">
                <a:tc>
                  <a:txBody>
                    <a:bodyPr/>
                    <a:lstStyle/>
                    <a:p>
                      <a:r>
                        <a:rPr lang="en-US" sz="2000" b="1" i="0" kern="1200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SQL Terms/Concepts</a:t>
                      </a:r>
                      <a:endParaRPr lang="en-US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2000" b="1" i="0" kern="1200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MongoDB Terms/Concepts</a:t>
                      </a:r>
                      <a:endParaRPr lang="en-US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9809">
                <a:tc>
                  <a:txBody>
                    <a:bodyPr/>
                    <a:lstStyle/>
                    <a:p>
                      <a:r>
                        <a:rPr lang="en-US" sz="2000" b="0" i="0" kern="1200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database</a:t>
                      </a:r>
                      <a:endParaRPr lang="en-US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2000" b="0" i="0" kern="1200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database</a:t>
                      </a:r>
                      <a:endParaRPr lang="en-US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9809">
                <a:tc>
                  <a:txBody>
                    <a:bodyPr/>
                    <a:lstStyle/>
                    <a:p>
                      <a:r>
                        <a:rPr lang="en-US" sz="2000" b="0" i="0" kern="1200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table</a:t>
                      </a:r>
                      <a:endParaRPr lang="en-US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2000" b="0" i="0" u="none" strike="noStrike" kern="1200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collection</a:t>
                      </a:r>
                      <a:endParaRPr lang="en-US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9809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row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document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9809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column 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field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9809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index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index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9809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table joins (e.g.</a:t>
                      </a:r>
                      <a:r>
                        <a:rPr lang="en-US" sz="2000" baseline="0" dirty="0">
                          <a:solidFill>
                            <a:schemeClr val="bg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select queries)</a:t>
                      </a:r>
                      <a:endParaRPr lang="en-US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2000" b="0" i="0" kern="1200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embedded documents and linking</a:t>
                      </a:r>
                      <a:endParaRPr lang="en-US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9809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foreign Key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reference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19809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primary</a:t>
                      </a:r>
                      <a:r>
                        <a:rPr lang="en-US" sz="2000" baseline="0" dirty="0">
                          <a:solidFill>
                            <a:schemeClr val="bg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keys</a:t>
                      </a:r>
                      <a:endParaRPr lang="en-US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bg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_id </a:t>
                      </a:r>
                      <a:r>
                        <a:rPr lang="en-US" sz="2000" dirty="0">
                          <a:solidFill>
                            <a:schemeClr val="bg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field</a:t>
                      </a:r>
                      <a:r>
                        <a:rPr lang="en-US" sz="2000" baseline="0" dirty="0">
                          <a:solidFill>
                            <a:schemeClr val="bg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is always the primary key</a:t>
                      </a:r>
                      <a:endParaRPr lang="en-US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9809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aggregation </a:t>
                      </a:r>
                      <a:r>
                        <a:rPr lang="en-US" sz="2000" baseline="0" dirty="0">
                          <a:solidFill>
                            <a:schemeClr val="bg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(e.g. group by)</a:t>
                      </a:r>
                      <a:endParaRPr lang="en-US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2000" b="0" i="0" kern="1200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aggregation pipeline</a:t>
                      </a:r>
                      <a:endParaRPr lang="en-US" sz="20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19809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relational schema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schema-less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投影片編號版面配置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AFED34-832D-4783-8EAF-FBE747E19456}" type="slidenum">
              <a:rPr lang="en-US" altLang="zh-TW" smtClean="0"/>
              <a:pPr/>
              <a:t>19</a:t>
            </a:fld>
            <a:endParaRPr lang="en-US" altLang="zh-TW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8EFC5A6-2F68-4DED-8A5B-1EA745B1EF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3586" y="5198447"/>
            <a:ext cx="2293027" cy="1556624"/>
          </a:xfrm>
          <a:prstGeom prst="rect">
            <a:avLst/>
          </a:prstGeom>
        </p:spPr>
      </p:pic>
      <p:pic>
        <p:nvPicPr>
          <p:cNvPr id="6" name="圖片 4">
            <a:extLst>
              <a:ext uri="{FF2B5EF4-FFF2-40B4-BE49-F238E27FC236}">
                <a16:creationId xmlns:a16="http://schemas.microsoft.com/office/drawing/2014/main" id="{AB12D476-EF8B-48E4-B9D6-273748CEF6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5198447"/>
            <a:ext cx="2514600" cy="14660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089923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5BFCF99-F5A6-4700-8BB1-96E23052B71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14717C-364C-4909-8A82-9E8E613A83C9}" type="slidenum">
              <a:rPr lang="en-US" altLang="zh-TW" smtClean="0"/>
              <a:pPr/>
              <a:t>2</a:t>
            </a:fld>
            <a:endParaRPr lang="en-US" altLang="zh-TW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3930D0D-B006-4BE1-847F-C8ADC351B5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237844"/>
            <a:ext cx="6257593" cy="6382311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2359CF51-E6BC-4376-B92F-B0245B67ED29}"/>
              </a:ext>
            </a:extLst>
          </p:cNvPr>
          <p:cNvSpPr txBox="1"/>
          <p:nvPr/>
        </p:nvSpPr>
        <p:spPr>
          <a:xfrm>
            <a:off x="6553200" y="365844"/>
            <a:ext cx="24384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2563" indent="-182563"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chemeClr val="bg2"/>
                </a:solidFill>
              </a:rPr>
              <a:t>How to manage </a:t>
            </a:r>
            <a:r>
              <a:rPr lang="en-US" altLang="zh-TW" dirty="0">
                <a:solidFill>
                  <a:srgbClr val="FF0000"/>
                </a:solidFill>
              </a:rPr>
              <a:t>huge</a:t>
            </a:r>
            <a:r>
              <a:rPr lang="en-US" altLang="zh-TW" dirty="0">
                <a:solidFill>
                  <a:schemeClr val="bg2"/>
                </a:solidFill>
              </a:rPr>
              <a:t> amount of </a:t>
            </a:r>
            <a:r>
              <a:rPr lang="en-US" altLang="zh-TW" dirty="0">
                <a:solidFill>
                  <a:srgbClr val="FF0000"/>
                </a:solidFill>
              </a:rPr>
              <a:t>unstructured</a:t>
            </a:r>
            <a:r>
              <a:rPr lang="en-US" altLang="zh-TW" dirty="0">
                <a:solidFill>
                  <a:schemeClr val="bg2"/>
                </a:solidFill>
              </a:rPr>
              <a:t> data?</a:t>
            </a:r>
          </a:p>
          <a:p>
            <a:pPr marL="444500" lvl="1" indent="-261938">
              <a:buFont typeface="Wingdings" panose="05000000000000000000" pitchFamily="2" charset="2"/>
              <a:buChar char="Ø"/>
            </a:pPr>
            <a:r>
              <a:rPr lang="en-US" altLang="zh-TW" sz="1600" dirty="0">
                <a:solidFill>
                  <a:schemeClr val="bg2"/>
                </a:solidFill>
              </a:rPr>
              <a:t>Text, video, audio</a:t>
            </a:r>
          </a:p>
          <a:p>
            <a:pPr marL="444500" lvl="1" indent="-261938">
              <a:buFont typeface="Wingdings" panose="05000000000000000000" pitchFamily="2" charset="2"/>
              <a:buChar char="Ø"/>
            </a:pPr>
            <a:r>
              <a:rPr lang="en-US" altLang="zh-TW" sz="1600" dirty="0">
                <a:solidFill>
                  <a:schemeClr val="bg2"/>
                </a:solidFill>
              </a:rPr>
              <a:t>Various no. of responses</a:t>
            </a:r>
          </a:p>
          <a:p>
            <a:pPr marL="182563" indent="-182563">
              <a:buFont typeface="Arial" panose="020B0604020202020204" pitchFamily="34" charset="0"/>
              <a:buChar char="•"/>
            </a:pPr>
            <a:endParaRPr lang="en-US" altLang="zh-TW" dirty="0">
              <a:solidFill>
                <a:schemeClr val="bg2"/>
              </a:solidFill>
            </a:endParaRPr>
          </a:p>
          <a:p>
            <a:pPr marL="182563" indent="-182563"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chemeClr val="bg2"/>
                </a:solidFill>
              </a:rPr>
              <a:t>Is relational DBMS a good solution?</a:t>
            </a:r>
            <a:endParaRPr lang="zh-TW" alt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97607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Title 1"/>
          <p:cNvSpPr>
            <a:spLocks noGrp="1"/>
          </p:cNvSpPr>
          <p:nvPr>
            <p:ph type="title"/>
          </p:nvPr>
        </p:nvSpPr>
        <p:spPr>
          <a:xfrm>
            <a:off x="520700" y="138113"/>
            <a:ext cx="7937500" cy="852487"/>
          </a:xfrm>
        </p:spPr>
        <p:txBody>
          <a:bodyPr/>
          <a:lstStyle/>
          <a:p>
            <a:r>
              <a:rPr lang="en-US" altLang="zh-TW" b="1" dirty="0">
                <a:solidFill>
                  <a:schemeClr val="accent2">
                    <a:lumMod val="50000"/>
                  </a:schemeClr>
                </a:solidFill>
              </a:rPr>
              <a:t>Mongo is basically schema-free </a:t>
            </a:r>
            <a:endParaRPr lang="en-US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685800" y="944880"/>
            <a:ext cx="7772400" cy="3276600"/>
          </a:xfrm>
        </p:spPr>
        <p:txBody>
          <a:bodyPr rtlCol="0">
            <a:no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sz="2400" dirty="0"/>
              <a:t>Why can’t we have the database operating on the </a:t>
            </a:r>
            <a:r>
              <a:rPr lang="en-US" sz="2400" dirty="0">
                <a:solidFill>
                  <a:srgbClr val="FF0000"/>
                </a:solidFill>
              </a:rPr>
              <a:t>same data structure</a:t>
            </a:r>
            <a:r>
              <a:rPr lang="en-US" sz="2400" dirty="0"/>
              <a:t> as in </a:t>
            </a:r>
            <a:r>
              <a:rPr lang="en-US" sz="2400" dirty="0">
                <a:solidFill>
                  <a:srgbClr val="FF0000"/>
                </a:solidFill>
              </a:rPr>
              <a:t>program</a:t>
            </a:r>
            <a:r>
              <a:rPr lang="en-US" sz="2400" dirty="0"/>
              <a:t>?</a:t>
            </a:r>
          </a:p>
          <a:p>
            <a:pPr lvl="1" fontAlgn="auto">
              <a:spcAft>
                <a:spcPts val="0"/>
              </a:spcAft>
              <a:buFont typeface="Symbol" panose="05050102010706020507" pitchFamily="18" charset="2"/>
              <a:buChar char="-"/>
              <a:defRPr/>
            </a:pPr>
            <a:r>
              <a:rPr lang="en-US" sz="2400" dirty="0"/>
              <a:t>That is where </a:t>
            </a:r>
            <a:r>
              <a:rPr lang="en-US" sz="2400" dirty="0" err="1"/>
              <a:t>mongoDB</a:t>
            </a:r>
            <a:r>
              <a:rPr lang="en-US" sz="2400" dirty="0"/>
              <a:t> comes in</a:t>
            </a:r>
          </a:p>
          <a:p>
            <a:pPr fontAlgn="auto">
              <a:spcAft>
                <a:spcPts val="0"/>
              </a:spcAft>
              <a:defRPr/>
            </a:pPr>
            <a:r>
              <a:rPr lang="en-US" altLang="zh-TW" sz="2400" dirty="0"/>
              <a:t>Every “</a:t>
            </a:r>
            <a:r>
              <a:rPr lang="en-US" altLang="zh-TW" sz="2400" i="1" dirty="0"/>
              <a:t>document</a:t>
            </a:r>
            <a:r>
              <a:rPr lang="en-US" altLang="zh-TW" sz="2400" dirty="0"/>
              <a:t>” in a database “</a:t>
            </a:r>
            <a:r>
              <a:rPr lang="en-US" altLang="zh-TW" sz="2400" i="1" dirty="0"/>
              <a:t>collection</a:t>
            </a:r>
            <a:r>
              <a:rPr lang="en-US" altLang="zh-TW" sz="2400" dirty="0"/>
              <a:t>” is a data structure, much like a “</a:t>
            </a:r>
            <a:r>
              <a:rPr lang="en-US" altLang="zh-TW" sz="2400" dirty="0">
                <a:solidFill>
                  <a:srgbClr val="FF0000"/>
                </a:solidFill>
              </a:rPr>
              <a:t>struct</a:t>
            </a:r>
            <a:r>
              <a:rPr lang="en-US" altLang="zh-TW" sz="2400" dirty="0"/>
              <a:t>” in C, or a “</a:t>
            </a:r>
            <a:r>
              <a:rPr lang="en-US" altLang="zh-TW" sz="2400" dirty="0">
                <a:solidFill>
                  <a:srgbClr val="FF0000"/>
                </a:solidFill>
              </a:rPr>
              <a:t>class</a:t>
            </a:r>
            <a:r>
              <a:rPr lang="en-US" altLang="zh-TW" sz="2400" dirty="0"/>
              <a:t>” in Java. </a:t>
            </a:r>
          </a:p>
          <a:p>
            <a:pPr fontAlgn="auto">
              <a:spcAft>
                <a:spcPts val="0"/>
              </a:spcAft>
              <a:defRPr/>
            </a:pPr>
            <a:r>
              <a:rPr lang="en-US" altLang="zh-TW" sz="2400" dirty="0"/>
              <a:t>A </a:t>
            </a:r>
            <a:r>
              <a:rPr lang="en-US" altLang="zh-TW" sz="2400" i="1" dirty="0"/>
              <a:t>collection</a:t>
            </a:r>
            <a:r>
              <a:rPr lang="en-US" altLang="zh-TW" sz="2400" dirty="0"/>
              <a:t> is then an array (or list) of such data structures</a:t>
            </a: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AFED34-832D-4783-8EAF-FBE747E19456}" type="slidenum">
              <a:rPr lang="en-US" altLang="zh-TW" smtClean="0"/>
              <a:pPr/>
              <a:t>20</a:t>
            </a:fld>
            <a:endParaRPr lang="en-US" altLang="zh-TW" dirty="0"/>
          </a:p>
        </p:txBody>
      </p:sp>
      <p:grpSp>
        <p:nvGrpSpPr>
          <p:cNvPr id="8" name="群組 7"/>
          <p:cNvGrpSpPr/>
          <p:nvPr/>
        </p:nvGrpSpPr>
        <p:grpSpPr>
          <a:xfrm>
            <a:off x="2668997" y="4038603"/>
            <a:ext cx="3124200" cy="2111467"/>
            <a:chOff x="2225037" y="4187011"/>
            <a:chExt cx="3657600" cy="2518930"/>
          </a:xfrm>
        </p:grpSpPr>
        <p:grpSp>
          <p:nvGrpSpPr>
            <p:cNvPr id="9" name="群組 8"/>
            <p:cNvGrpSpPr/>
            <p:nvPr/>
          </p:nvGrpSpPr>
          <p:grpSpPr>
            <a:xfrm>
              <a:off x="2514600" y="4419600"/>
              <a:ext cx="3220333" cy="1538891"/>
              <a:chOff x="3156559" y="4394065"/>
              <a:chExt cx="3220333" cy="1538891"/>
            </a:xfrm>
          </p:grpSpPr>
          <p:pic>
            <p:nvPicPr>
              <p:cNvPr id="13" name="圖片 12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156559" y="4394065"/>
                <a:ext cx="2860931" cy="1336122"/>
              </a:xfrm>
              <a:prstGeom prst="rect">
                <a:avLst/>
              </a:prstGeom>
              <a:ln w="19050">
                <a:solidFill>
                  <a:schemeClr val="accent2">
                    <a:lumMod val="50000"/>
                  </a:schemeClr>
                </a:solidFill>
              </a:ln>
            </p:spPr>
          </p:pic>
          <p:pic>
            <p:nvPicPr>
              <p:cNvPr id="14" name="圖片 13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429000" y="4495800"/>
                <a:ext cx="2840922" cy="1326777"/>
              </a:xfrm>
              <a:prstGeom prst="rect">
                <a:avLst/>
              </a:prstGeom>
              <a:ln w="19050">
                <a:solidFill>
                  <a:schemeClr val="accent2">
                    <a:lumMod val="50000"/>
                  </a:schemeClr>
                </a:solidFill>
              </a:ln>
            </p:spPr>
          </p:pic>
          <p:pic>
            <p:nvPicPr>
              <p:cNvPr id="15" name="圖片 14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733800" y="4572000"/>
                <a:ext cx="2643092" cy="1360956"/>
              </a:xfrm>
              <a:prstGeom prst="rect">
                <a:avLst/>
              </a:prstGeom>
              <a:ln w="19050">
                <a:solidFill>
                  <a:schemeClr val="accent2">
                    <a:lumMod val="50000"/>
                  </a:schemeClr>
                </a:solidFill>
              </a:ln>
            </p:spPr>
          </p:pic>
        </p:grpSp>
        <p:sp>
          <p:nvSpPr>
            <p:cNvPr id="10" name="文字方塊 9"/>
            <p:cNvSpPr txBox="1"/>
            <p:nvPr/>
          </p:nvSpPr>
          <p:spPr>
            <a:xfrm>
              <a:off x="3650056" y="5887513"/>
              <a:ext cx="2232581" cy="403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600" dirty="0">
                  <a:solidFill>
                    <a:schemeClr val="accent2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Documents (Tuples)</a:t>
              </a:r>
              <a:endParaRPr lang="zh-TW" altLang="en-US" sz="1600" dirty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1" name="矩形 10"/>
            <p:cNvSpPr/>
            <p:nvPr/>
          </p:nvSpPr>
          <p:spPr bwMode="auto">
            <a:xfrm>
              <a:off x="2225037" y="4187011"/>
              <a:ext cx="3657600" cy="2132168"/>
            </a:xfrm>
            <a:prstGeom prst="rect">
              <a:avLst/>
            </a:prstGeom>
            <a:noFill/>
            <a:ln w="19050" cap="flat" cmpd="sng" algn="ctr">
              <a:solidFill>
                <a:schemeClr val="accent2">
                  <a:lumMod val="5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2" name="文字方塊 11"/>
            <p:cNvSpPr txBox="1"/>
            <p:nvPr/>
          </p:nvSpPr>
          <p:spPr>
            <a:xfrm>
              <a:off x="2311910" y="6265337"/>
              <a:ext cx="2765501" cy="4406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>
                  <a:solidFill>
                    <a:schemeClr val="accent2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Collection (Table)</a:t>
              </a:r>
              <a:endParaRPr lang="zh-TW" altLang="en-US" dirty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pic>
        <p:nvPicPr>
          <p:cNvPr id="16" name="Picture 11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81000" y="4449124"/>
            <a:ext cx="2088213" cy="11855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流程圖: 文件 1"/>
          <p:cNvSpPr/>
          <p:nvPr/>
        </p:nvSpPr>
        <p:spPr bwMode="auto">
          <a:xfrm>
            <a:off x="6400800" y="4221480"/>
            <a:ext cx="1828800" cy="1645920"/>
          </a:xfrm>
          <a:prstGeom prst="flowChartDocument">
            <a:avLst/>
          </a:prstGeom>
          <a:noFill/>
          <a:ln w="25400" cap="flat" cmpd="sng" algn="ctr">
            <a:solidFill>
              <a:schemeClr val="accent2">
                <a:lumMod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24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C/Java/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24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JavaScript 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24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Program</a:t>
            </a:r>
            <a:endParaRPr kumimoji="0" lang="zh-TW" altLang="en-US" sz="2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00682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20700" y="138113"/>
            <a:ext cx="7937500" cy="928687"/>
          </a:xfrm>
        </p:spPr>
        <p:txBody>
          <a:bodyPr/>
          <a:lstStyle/>
          <a:p>
            <a:r>
              <a:rPr lang="en-US" altLang="zh-TW" dirty="0"/>
              <a:t>Basic Ideas</a:t>
            </a:r>
            <a:endParaRPr lang="zh-TW" altLang="en-US" dirty="0"/>
          </a:p>
        </p:txBody>
      </p:sp>
      <p:sp>
        <p:nvSpPr>
          <p:cNvPr id="4" name="Shape 64"/>
          <p:cNvSpPr txBox="1">
            <a:spLocks/>
          </p:cNvSpPr>
          <p:nvPr/>
        </p:nvSpPr>
        <p:spPr>
          <a:xfrm>
            <a:off x="304800" y="1143000"/>
            <a:ext cx="4691660" cy="5638800"/>
          </a:xfrm>
          <a:prstGeom prst="rect">
            <a:avLst/>
          </a:prstGeom>
          <a:solidFill>
            <a:srgbClr val="F3F3F3"/>
          </a:solidFill>
          <a:ln w="9525" cap="flat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>
            <a:lvl1pPr marL="342900" indent="-152400">
              <a:spcBef>
                <a:spcPts val="600"/>
              </a:spcBef>
              <a:buClr>
                <a:schemeClr val="dk1"/>
              </a:buClr>
              <a:buSzPct val="100000"/>
              <a:defRPr sz="3000">
                <a:solidFill>
                  <a:schemeClr val="dk1"/>
                </a:solidFill>
              </a:defRPr>
            </a:lvl1pPr>
            <a:lvl2pPr marL="742950" indent="-133350">
              <a:spcBef>
                <a:spcPts val="480"/>
              </a:spcBef>
              <a:buClr>
                <a:schemeClr val="dk1"/>
              </a:buClr>
              <a:buSzPct val="100000"/>
              <a:defRPr sz="2400">
                <a:solidFill>
                  <a:schemeClr val="dk1"/>
                </a:solidFill>
              </a:defRPr>
            </a:lvl2pPr>
            <a:lvl3pPr marL="1143000" indent="-76200">
              <a:spcBef>
                <a:spcPts val="480"/>
              </a:spcBef>
              <a:buClr>
                <a:schemeClr val="dk1"/>
              </a:buClr>
              <a:buSzPct val="100000"/>
              <a:defRPr sz="2400">
                <a:solidFill>
                  <a:schemeClr val="dk1"/>
                </a:solidFill>
              </a:defRPr>
            </a:lvl3pPr>
            <a:lvl4pPr marL="1600200" indent="-11430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4pPr>
            <a:lvl5pPr marL="2057400" indent="-11430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5pPr>
            <a:lvl6pPr marL="2514600" indent="-11430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6pPr>
            <a:lvl7pPr marL="2971800" indent="-11430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7pPr>
            <a:lvl8pPr marL="3429000" indent="-11430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8pPr>
            <a:lvl9pPr marL="3886200" indent="-11430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9pPr>
          </a:lstStyle>
          <a:p>
            <a:pPr marL="342900" marR="0" lvl="0" indent="-1524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57142"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Source Code Pro"/>
                <a:cs typeface="Calibri" panose="020F0502020204030204" pitchFamily="34" charset="0"/>
                <a:sym typeface="Source Code Pro"/>
              </a:rPr>
              <a:t>{</a:t>
            </a:r>
          </a:p>
          <a:p>
            <a:pPr marL="342900" marR="0" lvl="0" indent="-1524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57142"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Source Code Pro"/>
                <a:cs typeface="Calibri" panose="020F0502020204030204" pitchFamily="34" charset="0"/>
                <a:sym typeface="Source Code Pro"/>
              </a:rPr>
              <a:t>_id: 1234,</a:t>
            </a:r>
          </a:p>
          <a:p>
            <a:pPr marL="342900" marR="0" lvl="0" indent="-1524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57142"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Source Code Pro"/>
                <a:cs typeface="Calibri" panose="020F0502020204030204" pitchFamily="34" charset="0"/>
                <a:sym typeface="Source Code Pro"/>
              </a:rPr>
              <a:t>author: { name: “Bob Jones”, email: “b@b.com” },</a:t>
            </a:r>
          </a:p>
          <a:p>
            <a:pPr marL="342900" marR="0" lvl="0" indent="-1524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57142"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Source Code Pro"/>
                <a:cs typeface="Calibri" panose="020F0502020204030204" pitchFamily="34" charset="0"/>
                <a:sym typeface="Source Code Pro"/>
              </a:rPr>
              <a:t>post: “In these troubled times I like to ...“,</a:t>
            </a:r>
          </a:p>
          <a:p>
            <a:pPr marL="342900" marR="0" lvl="0" indent="-1524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57142"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Source Code Pro"/>
                <a:cs typeface="Calibri" panose="020F0502020204030204" pitchFamily="34" charset="0"/>
                <a:sym typeface="Source Code Pro"/>
              </a:rPr>
              <a:t>date: { $date: “2014-03-12 13:23UTC” },</a:t>
            </a:r>
          </a:p>
          <a:p>
            <a:pPr marL="342900" marR="0" lvl="0" indent="-1524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57142"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Source Code Pro"/>
                <a:cs typeface="Calibri" panose="020F0502020204030204" pitchFamily="34" charset="0"/>
                <a:sym typeface="Source Code Pro"/>
              </a:rPr>
              <a:t>location: [ -121.2322, 48.1223222 ],</a:t>
            </a:r>
          </a:p>
          <a:p>
            <a:pPr marL="342900" marR="0" lvl="0" indent="-1524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57142"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Source Code Pro"/>
                <a:cs typeface="Calibri" panose="020F0502020204030204" pitchFamily="34" charset="0"/>
                <a:sym typeface="Source Code Pro"/>
              </a:rPr>
              <a:t>rating: 2.2,</a:t>
            </a:r>
          </a:p>
          <a:p>
            <a:pPr marL="342900" marR="0" lvl="0" indent="-1524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57142"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Source Code Pro"/>
                <a:cs typeface="Calibri" panose="020F0502020204030204" pitchFamily="34" charset="0"/>
                <a:sym typeface="Source Code Pro"/>
              </a:rPr>
              <a:t>comments: [</a:t>
            </a:r>
          </a:p>
          <a:p>
            <a:pPr marL="342900" marR="0" lvl="0" indent="4572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57142"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Source Code Pro"/>
                <a:cs typeface="Calibri" panose="020F0502020204030204" pitchFamily="34" charset="0"/>
                <a:sym typeface="Source Code Pro"/>
              </a:rPr>
              <a:t>{ user: “</a:t>
            </a:r>
            <a:r>
              <a:rPr kumimoji="0" lang="en-US" sz="1800" b="0" i="0" u="sng" strike="noStrike" kern="0" cap="none" spc="0" normalizeH="0" baseline="0" noProof="0" dirty="0">
                <a:ln>
                  <a:noFill/>
                </a:ln>
                <a:solidFill>
                  <a:srgbClr val="185DA2"/>
                </a:solidFill>
                <a:effectLst/>
                <a:uLnTx/>
                <a:uFillTx/>
                <a:latin typeface="Calibri" panose="020F0502020204030204" pitchFamily="34" charset="0"/>
                <a:ea typeface="Source Code Pro"/>
                <a:cs typeface="Calibri" panose="020F0502020204030204" pitchFamily="34" charset="0"/>
                <a:sym typeface="Source Code Pro"/>
                <a:hlinkClick r:id="rId2"/>
              </a:rPr>
              <a:t>lalal@hotmail.com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Source Code Pro"/>
                <a:cs typeface="Calibri" panose="020F0502020204030204" pitchFamily="34" charset="0"/>
                <a:sym typeface="Source Code Pro"/>
              </a:rPr>
              <a:t>”,</a:t>
            </a:r>
          </a:p>
          <a:p>
            <a:pPr marL="457200" marR="0" lvl="0" indent="4572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57142"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Source Code Pro"/>
                <a:cs typeface="Calibri" panose="020F0502020204030204" pitchFamily="34" charset="0"/>
                <a:sym typeface="Source Code Pro"/>
              </a:rPr>
              <a:t>upVotes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Source Code Pro"/>
                <a:cs typeface="Calibri" panose="020F0502020204030204" pitchFamily="34" charset="0"/>
                <a:sym typeface="Source Code Pro"/>
              </a:rPr>
              <a:t>: 22,</a:t>
            </a:r>
          </a:p>
          <a:p>
            <a:pPr marL="457200" marR="0" lvl="0" indent="4572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57142"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Source Code Pro"/>
                <a:cs typeface="Calibri" panose="020F0502020204030204" pitchFamily="34" charset="0"/>
                <a:sym typeface="Source Code Pro"/>
              </a:rPr>
              <a:t>downVotes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Source Code Pro"/>
                <a:cs typeface="Calibri" panose="020F0502020204030204" pitchFamily="34" charset="0"/>
                <a:sym typeface="Source Code Pro"/>
              </a:rPr>
              <a:t>: 14,</a:t>
            </a:r>
          </a:p>
          <a:p>
            <a:pPr marL="457200" marR="0" lvl="0" indent="4572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57142"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Source Code Pro"/>
                <a:cs typeface="Calibri" panose="020F0502020204030204" pitchFamily="34" charset="0"/>
                <a:sym typeface="Source Code Pro"/>
              </a:rPr>
              <a:t>text: “Great point! I agree” },</a:t>
            </a:r>
          </a:p>
          <a:p>
            <a:pPr marL="342900" marR="0" lvl="0" indent="4572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57142"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Source Code Pro"/>
                <a:cs typeface="Calibri" panose="020F0502020204030204" pitchFamily="34" charset="0"/>
                <a:sym typeface="Source Code Pro"/>
              </a:rPr>
              <a:t>{ user: “</a:t>
            </a:r>
            <a:r>
              <a:rPr kumimoji="0" lang="en-US" sz="1800" b="0" i="0" u="sng" strike="noStrike" kern="0" cap="none" spc="0" normalizeH="0" baseline="0" noProof="0" dirty="0">
                <a:ln>
                  <a:noFill/>
                </a:ln>
                <a:solidFill>
                  <a:srgbClr val="185DA2"/>
                </a:solidFill>
                <a:effectLst/>
                <a:uLnTx/>
                <a:uFillTx/>
                <a:latin typeface="Calibri" panose="020F0502020204030204" pitchFamily="34" charset="0"/>
                <a:ea typeface="Source Code Pro"/>
                <a:cs typeface="Calibri" panose="020F0502020204030204" pitchFamily="34" charset="0"/>
                <a:sym typeface="Source Code Pro"/>
                <a:hlinkClick r:id="rId3"/>
              </a:rPr>
              <a:t>pedro@gmail.com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Source Code Pro"/>
                <a:cs typeface="Calibri" panose="020F0502020204030204" pitchFamily="34" charset="0"/>
                <a:sym typeface="Source Code Pro"/>
              </a:rPr>
              <a:t>”,</a:t>
            </a:r>
          </a:p>
          <a:p>
            <a:pPr marL="457200" marR="0" lvl="0" indent="4572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57142"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Source Code Pro"/>
                <a:cs typeface="Calibri" panose="020F0502020204030204" pitchFamily="34" charset="0"/>
                <a:sym typeface="Source Code Pro"/>
              </a:rPr>
              <a:t>upVotes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Source Code Pro"/>
                <a:cs typeface="Calibri" panose="020F0502020204030204" pitchFamily="34" charset="0"/>
                <a:sym typeface="Source Code Pro"/>
              </a:rPr>
              <a:t>: 421,</a:t>
            </a:r>
          </a:p>
          <a:p>
            <a:pPr marL="91440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57142"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Source Code Pro"/>
                <a:cs typeface="Calibri" panose="020F0502020204030204" pitchFamily="34" charset="0"/>
                <a:sym typeface="Source Code Pro"/>
              </a:rPr>
              <a:t>downVotes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Source Code Pro"/>
                <a:cs typeface="Calibri" panose="020F0502020204030204" pitchFamily="34" charset="0"/>
                <a:sym typeface="Source Code Pro"/>
              </a:rPr>
              <a:t>: 22,</a:t>
            </a:r>
          </a:p>
          <a:p>
            <a:pPr marL="91440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57142"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Source Code Pro"/>
                <a:cs typeface="Calibri" panose="020F0502020204030204" pitchFamily="34" charset="0"/>
                <a:sym typeface="Source Code Pro"/>
              </a:rPr>
              <a:t>text: “You are a...” }</a:t>
            </a:r>
          </a:p>
          <a:p>
            <a:pPr marL="342900" marR="0" lvl="0" indent="4572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Source Code Pro"/>
                <a:cs typeface="Calibri" panose="020F0502020204030204" pitchFamily="34" charset="0"/>
                <a:sym typeface="Source Code Pro"/>
              </a:rPr>
              <a:t>],</a:t>
            </a:r>
          </a:p>
          <a:p>
            <a:pPr marL="342900" marR="0" lvl="0" indent="4572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Source Code Pro"/>
                <a:cs typeface="Calibri" panose="020F0502020204030204" pitchFamily="34" charset="0"/>
                <a:sym typeface="Source Code Pro"/>
              </a:rPr>
              <a:t>tags: [ “databases”, “mongo” ]</a:t>
            </a:r>
          </a:p>
          <a:p>
            <a:pPr marL="342900" marR="0" lvl="0" indent="-1524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57142"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Source Code Pro"/>
                <a:cs typeface="Calibri" panose="020F0502020204030204" pitchFamily="34" charset="0"/>
                <a:sym typeface="Source Code Pro"/>
              </a:rPr>
              <a:t>}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marR="0" lvl="0" indent="-15240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5" name="Shape 65"/>
          <p:cNvSpPr txBox="1"/>
          <p:nvPr/>
        </p:nvSpPr>
        <p:spPr>
          <a:xfrm>
            <a:off x="5105400" y="1140823"/>
            <a:ext cx="3810000" cy="4953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indent="-298450" fontAlgn="auto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" sz="2000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Collections of JSON objects</a:t>
            </a:r>
          </a:p>
          <a:p>
            <a:pPr marL="457200" indent="-298450" fontAlgn="auto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" sz="2000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Data stored as </a:t>
            </a:r>
            <a:r>
              <a:rPr lang="en-US" altLang="zh-TW" sz="2000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BSON (Binary JSON)</a:t>
            </a:r>
            <a:endParaRPr sz="2000" kern="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457200" indent="-298450" fontAlgn="auto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" sz="2000" kern="0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Embed objects within a single document </a:t>
            </a:r>
            <a:endParaRPr sz="2000" kern="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457200" indent="-298450" fontAlgn="auto">
              <a:spcBef>
                <a:spcPts val="600"/>
              </a:spcBef>
              <a:spcAft>
                <a:spcPts val="0"/>
              </a:spcAft>
              <a:buClr>
                <a:srgbClr val="222222"/>
              </a:buClr>
              <a:buSzPct val="100000"/>
              <a:buFont typeface="Arial"/>
              <a:buChar char="●"/>
            </a:pPr>
            <a:r>
              <a:rPr lang="en" sz="2000" kern="0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References/Linking</a:t>
            </a:r>
          </a:p>
          <a:p>
            <a:pPr marL="457200" indent="-298450" fontAlgn="auto">
              <a:spcBef>
                <a:spcPts val="600"/>
              </a:spcBef>
              <a:spcAft>
                <a:spcPts val="0"/>
              </a:spcAft>
              <a:buClr>
                <a:srgbClr val="222222"/>
              </a:buClr>
              <a:buSzPct val="100000"/>
              <a:buFont typeface="Arial"/>
              <a:buChar char="●"/>
            </a:pPr>
            <a:r>
              <a:rPr lang="en" sz="2000" kern="0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No schema</a:t>
            </a:r>
          </a:p>
          <a:p>
            <a:pPr marL="457200" indent="-298450" fontAlgn="auto">
              <a:spcBef>
                <a:spcPts val="600"/>
              </a:spcBef>
              <a:spcAft>
                <a:spcPts val="0"/>
              </a:spcAft>
              <a:buClr>
                <a:srgbClr val="222222"/>
              </a:buClr>
              <a:buSzPct val="100000"/>
              <a:buFont typeface="Arial"/>
              <a:buChar char="●"/>
            </a:pPr>
            <a:r>
              <a:rPr lang="en" sz="2000" kern="0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No join</a:t>
            </a:r>
          </a:p>
          <a:p>
            <a:pPr marL="457200" indent="-298450" fontAlgn="auto">
              <a:spcBef>
                <a:spcPts val="600"/>
              </a:spcBef>
              <a:spcAft>
                <a:spcPts val="0"/>
              </a:spcAft>
              <a:buClr>
                <a:srgbClr val="222222"/>
              </a:buClr>
              <a:buSzPct val="100000"/>
              <a:buFont typeface="Arial"/>
              <a:buChar char="●"/>
            </a:pPr>
            <a:r>
              <a:rPr lang="en" sz="2000" kern="0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Max document size of 16MB, larger documents handled with GridFS.</a:t>
            </a:r>
          </a:p>
          <a:p>
            <a:pPr marL="457200" indent="-298450" fontAlgn="auto">
              <a:spcBef>
                <a:spcPts val="600"/>
              </a:spcBef>
              <a:spcAft>
                <a:spcPts val="0"/>
              </a:spcAft>
              <a:buClr>
                <a:srgbClr val="222222"/>
              </a:buClr>
              <a:buSzPct val="100000"/>
              <a:buFont typeface="Arial"/>
              <a:buChar char="●"/>
            </a:pPr>
            <a:r>
              <a:rPr lang="en" sz="2000" kern="0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Runs on most common O</a:t>
            </a:r>
            <a:r>
              <a:rPr lang="en-US" sz="2000" kern="0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S</a:t>
            </a:r>
            <a:endParaRPr lang="en" sz="2000" kern="0" dirty="0">
              <a:solidFill>
                <a:srgbClr val="222222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914400" lvl="1" indent="-298450" fontAlgn="auto">
              <a:spcBef>
                <a:spcPts val="600"/>
              </a:spcBef>
              <a:spcAft>
                <a:spcPts val="0"/>
              </a:spcAft>
              <a:buClr>
                <a:srgbClr val="222222"/>
              </a:buClr>
              <a:buSzPct val="100000"/>
              <a:buFont typeface="Wingdings" panose="05000000000000000000" pitchFamily="2" charset="2"/>
              <a:buChar char="ü"/>
            </a:pPr>
            <a:r>
              <a:rPr lang="en" sz="2000" kern="0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Windows, Linux, Mac, Solaris.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AFED34-832D-4783-8EAF-FBE747E19456}" type="slidenum">
              <a:rPr lang="en-US" altLang="zh-TW" smtClean="0"/>
              <a:pPr/>
              <a:t>21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696144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33400" y="1524000"/>
            <a:ext cx="822960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"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business_id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": "rncjoVoEFUJGCUoC1JgnUA",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"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full_address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": "8466 W Peoria Ave\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nSte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 6\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nPeoria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, AZ 85345",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"open": true,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"categories": ["Accountants", "Professional Services", "Tax Services",],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"city": "Peoria",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"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review_count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": 3,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"name": "Peoria Income Tax Service",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"neighborhoods": [],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"longitude": -112.241596,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"state": "AZ",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"stars": 5.0,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"latitude": 33.581867000000003, </a:t>
            </a:r>
          </a:p>
          <a:p>
            <a:pPr lv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"type": "business</a:t>
            </a:r>
            <a:r>
              <a:rPr lang="en-US" altLang="zh-TW" sz="200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"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}</a:t>
            </a: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609600" y="200887"/>
            <a:ext cx="7937500" cy="1296987"/>
          </a:xfrm>
        </p:spPr>
        <p:txBody>
          <a:bodyPr/>
          <a:lstStyle/>
          <a:p>
            <a:r>
              <a:rPr lang="en-US" altLang="zh-TW" sz="5400" kern="1200" dirty="0">
                <a:solidFill>
                  <a:schemeClr val="accent2">
                    <a:lumMod val="50000"/>
                  </a:schemeClr>
                </a:solidFill>
              </a:rPr>
              <a:t>Another Example</a:t>
            </a:r>
            <a:endParaRPr lang="zh-TW" altLang="en-US" sz="54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AFED34-832D-4783-8EAF-FBE747E19456}" type="slidenum">
              <a:rPr lang="en-US" altLang="zh-TW" smtClean="0"/>
              <a:pPr/>
              <a:t>22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239162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0700" y="138113"/>
            <a:ext cx="7937500" cy="1004887"/>
          </a:xfrm>
        </p:spPr>
        <p:txBody>
          <a:bodyPr/>
          <a:lstStyle/>
          <a:p>
            <a:r>
              <a:rPr lang="en-US" sz="5400" dirty="0"/>
              <a:t>Installation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02111984F565}" type="slidenum"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entury Gothic" panose="020B0502020202020204"/>
                <a:ea typeface="Arial Unicode MS" panose="020B0604020202020204" pitchFamily="34" charset="-120"/>
                <a:cs typeface="Arial Unicode MS" panose="020B0604020202020204" pitchFamily="34" charset="-120"/>
              </a:rPr>
              <a:pPr marL="0" marR="0" lvl="0" indent="0" algn="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Century Gothic" panose="020B0502020202020204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603250" y="1371600"/>
            <a:ext cx="7772400" cy="3810000"/>
          </a:xfrm>
        </p:spPr>
        <p:txBody>
          <a:bodyPr/>
          <a:lstStyle/>
          <a:p>
            <a:pPr marL="457200" indent="-457200">
              <a:spcBef>
                <a:spcPts val="600"/>
              </a:spcBef>
              <a:buSzPct val="100000"/>
              <a:buFont typeface="+mj-lt"/>
              <a:buAutoNum type="arabicPeriod"/>
            </a:pPr>
            <a:r>
              <a:rPr lang="en-US" sz="2400" dirty="0"/>
              <a:t>Download and install  suitable package for each platform [Windows, Linux, Mac OSX, Solaris]</a:t>
            </a:r>
          </a:p>
          <a:p>
            <a:pPr marL="457200" indent="-457200">
              <a:spcBef>
                <a:spcPts val="600"/>
              </a:spcBef>
              <a:buSzPct val="100000"/>
              <a:buFont typeface="+mj-lt"/>
              <a:buAutoNum type="arabicPeriod"/>
            </a:pPr>
            <a:r>
              <a:rPr lang="en-US" sz="2400" dirty="0"/>
              <a:t>Create a folder e.g. </a:t>
            </a:r>
            <a:r>
              <a:rPr lang="en-US" sz="2400" dirty="0">
                <a:solidFill>
                  <a:srgbClr val="FF0000"/>
                </a:solidFill>
              </a:rPr>
              <a:t>C:\mongodb</a:t>
            </a:r>
          </a:p>
          <a:p>
            <a:pPr marL="457200" indent="-457200">
              <a:spcBef>
                <a:spcPts val="600"/>
              </a:spcBef>
              <a:buSzPct val="100000"/>
              <a:buFont typeface="+mj-lt"/>
              <a:buAutoNum type="arabicPeriod"/>
            </a:pPr>
            <a:r>
              <a:rPr lang="en-US" sz="2400" dirty="0"/>
              <a:t>Go to </a:t>
            </a:r>
            <a:r>
              <a:rPr lang="en-US" sz="2400" b="1" dirty="0"/>
              <a:t>bin</a:t>
            </a:r>
            <a:r>
              <a:rPr lang="en-US" sz="2400" dirty="0"/>
              <a:t> of installation folder. </a:t>
            </a:r>
          </a:p>
          <a:p>
            <a:pPr marL="457200" indent="-457200">
              <a:spcBef>
                <a:spcPts val="600"/>
              </a:spcBef>
              <a:buSzPct val="100000"/>
              <a:buFont typeface="+mj-lt"/>
              <a:buAutoNum type="arabicPeriod"/>
            </a:pPr>
            <a:r>
              <a:rPr lang="en-US" sz="2400" dirty="0"/>
              <a:t>Type following command: </a:t>
            </a:r>
            <a:r>
              <a:rPr lang="en-US" sz="2400" dirty="0" err="1">
                <a:solidFill>
                  <a:srgbClr val="FF0000"/>
                </a:solidFill>
              </a:rPr>
              <a:t>mongod</a:t>
            </a:r>
            <a:r>
              <a:rPr lang="en-US" sz="2400" dirty="0">
                <a:solidFill>
                  <a:srgbClr val="FF0000"/>
                </a:solidFill>
              </a:rPr>
              <a:t> -- </a:t>
            </a:r>
            <a:r>
              <a:rPr lang="en-US" sz="2400" dirty="0" err="1">
                <a:solidFill>
                  <a:srgbClr val="FF0000"/>
                </a:solidFill>
              </a:rPr>
              <a:t>dbpath</a:t>
            </a:r>
            <a:r>
              <a:rPr lang="en-US" sz="2400" dirty="0">
                <a:solidFill>
                  <a:srgbClr val="FF0000"/>
                </a:solidFill>
              </a:rPr>
              <a:t>=C:/mongodb</a:t>
            </a:r>
          </a:p>
          <a:p>
            <a:pPr marL="457200" indent="-457200">
              <a:spcBef>
                <a:spcPts val="600"/>
              </a:spcBef>
              <a:buSzPct val="100000"/>
              <a:buFont typeface="+mj-lt"/>
              <a:buAutoNum type="arabicPeriod"/>
            </a:pPr>
            <a:r>
              <a:rPr lang="en-US" sz="2400" dirty="0"/>
              <a:t>Run another command: </a:t>
            </a:r>
            <a:r>
              <a:rPr lang="en-US" sz="2400" dirty="0">
                <a:solidFill>
                  <a:srgbClr val="FF0000"/>
                </a:solidFill>
              </a:rPr>
              <a:t>mongo.exe</a:t>
            </a:r>
          </a:p>
          <a:p>
            <a:pPr marL="457200" indent="-457200">
              <a:spcBef>
                <a:spcPts val="600"/>
              </a:spcBef>
              <a:buSzPct val="100000"/>
              <a:buFont typeface="+mj-lt"/>
              <a:buAutoNum type="arabicPeriod"/>
            </a:pPr>
            <a:r>
              <a:rPr lang="en-US" sz="2400" dirty="0"/>
              <a:t>The </a:t>
            </a:r>
            <a:r>
              <a:rPr lang="en-US" sz="2400" dirty="0" err="1"/>
              <a:t>mongodb</a:t>
            </a:r>
            <a:r>
              <a:rPr lang="en-US" sz="2400" dirty="0"/>
              <a:t> server is running.</a:t>
            </a:r>
          </a:p>
        </p:txBody>
      </p:sp>
    </p:spTree>
    <p:extLst>
      <p:ext uri="{BB962C8B-B14F-4D97-AF65-F5344CB8AC3E}">
        <p14:creationId xmlns:p14="http://schemas.microsoft.com/office/powerpoint/2010/main" val="17903457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ctrTitle" sz="quarter"/>
          </p:nvPr>
        </p:nvSpPr>
        <p:spPr>
          <a:xfrm>
            <a:off x="685800" y="1295400"/>
            <a:ext cx="7772400" cy="1143000"/>
          </a:xfrm>
        </p:spPr>
        <p:txBody>
          <a:bodyPr/>
          <a:lstStyle/>
          <a:p>
            <a:pPr algn="l"/>
            <a:r>
              <a:rPr lang="en-US" altLang="zh-TW" sz="6600" dirty="0">
                <a:latin typeface="+mj-lt"/>
              </a:rPr>
              <a:t>MongoDB</a:t>
            </a:r>
            <a:endParaRPr lang="zh-TW" altLang="en-US" sz="6600" dirty="0">
              <a:latin typeface="+mj-lt"/>
            </a:endParaRPr>
          </a:p>
        </p:txBody>
      </p:sp>
      <p:sp>
        <p:nvSpPr>
          <p:cNvPr id="5" name="副標題 4"/>
          <p:cNvSpPr>
            <a:spLocks noGrp="1"/>
          </p:cNvSpPr>
          <p:nvPr>
            <p:ph type="subTitle" sz="quarter" idx="1"/>
          </p:nvPr>
        </p:nvSpPr>
        <p:spPr>
          <a:xfrm>
            <a:off x="457200" y="3429000"/>
            <a:ext cx="7620000" cy="1752600"/>
          </a:xfrm>
        </p:spPr>
        <p:txBody>
          <a:bodyPr/>
          <a:lstStyle/>
          <a:p>
            <a:r>
              <a:rPr lang="en-US" altLang="zh-TW" dirty="0">
                <a:latin typeface="Arial Black" panose="020B0A04020102020204" pitchFamily="34" charset="0"/>
              </a:rPr>
              <a:t>Data Model, </a:t>
            </a:r>
          </a:p>
          <a:p>
            <a:r>
              <a:rPr lang="en-US" altLang="zh-TW" dirty="0">
                <a:latin typeface="Arial Black" panose="020B0A04020102020204" pitchFamily="34" charset="0"/>
              </a:rPr>
              <a:t>Create, Retrieve, Update, Delete (CRUD)</a:t>
            </a:r>
            <a:endParaRPr lang="zh-TW" altLang="en-US" dirty="0">
              <a:latin typeface="Arial Black" panose="020B0A04020102020204" pitchFamily="34" charset="0"/>
            </a:endParaRPr>
          </a:p>
        </p:txBody>
      </p:sp>
      <p:pic>
        <p:nvPicPr>
          <p:cNvPr id="2050" name="Picture 2" descr="「mongodb」的圖片搜尋結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214855"/>
            <a:ext cx="2819400" cy="3304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頁尾版面配置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TW" altLang="en-US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F884D-CB9F-45E2-839E-BFD23B565D22}" type="slidenum">
              <a:rPr lang="zh-TW" altLang="en-US" smtClean="0"/>
              <a:pPr/>
              <a:t>24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8278348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Title 1"/>
          <p:cNvSpPr>
            <a:spLocks noGrp="1"/>
          </p:cNvSpPr>
          <p:nvPr>
            <p:ph type="title"/>
          </p:nvPr>
        </p:nvSpPr>
        <p:spPr>
          <a:xfrm>
            <a:off x="520700" y="138113"/>
            <a:ext cx="7937500" cy="776287"/>
          </a:xfrm>
        </p:spPr>
        <p:txBody>
          <a:bodyPr/>
          <a:lstStyle/>
          <a:p>
            <a:r>
              <a:rPr lang="en-US" dirty="0"/>
              <a:t>JSON</a:t>
            </a:r>
          </a:p>
        </p:txBody>
      </p:sp>
      <p:sp>
        <p:nvSpPr>
          <p:cNvPr id="16386" name="Content Placeholder 2"/>
          <p:cNvSpPr>
            <a:spLocks noGrp="1"/>
          </p:cNvSpPr>
          <p:nvPr>
            <p:ph idx="1"/>
          </p:nvPr>
        </p:nvSpPr>
        <p:spPr>
          <a:xfrm>
            <a:off x="609600" y="990600"/>
            <a:ext cx="8042275" cy="2590800"/>
          </a:xfrm>
        </p:spPr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buFont typeface="Symbol" panose="05050102010706020507" pitchFamily="18" charset="2"/>
              <a:buChar char=""/>
              <a:defRPr/>
            </a:pPr>
            <a:r>
              <a:rPr lang="en-US" sz="2400" dirty="0"/>
              <a:t>Easy for humans to write/read, easy for computers to parse/generate</a:t>
            </a:r>
          </a:p>
          <a:p>
            <a:pPr fontAlgn="auto">
              <a:spcAft>
                <a:spcPts val="0"/>
              </a:spcAft>
              <a:buFont typeface="Symbol" panose="05050102010706020507" pitchFamily="18" charset="2"/>
              <a:buChar char=""/>
              <a:defRPr/>
            </a:pPr>
            <a:r>
              <a:rPr lang="en-US" sz="2400" dirty="0"/>
              <a:t>Objects can be nested</a:t>
            </a:r>
          </a:p>
          <a:p>
            <a:pPr fontAlgn="auto">
              <a:spcAft>
                <a:spcPts val="0"/>
              </a:spcAft>
              <a:buFont typeface="Symbol" panose="05050102010706020507" pitchFamily="18" charset="2"/>
              <a:buChar char=""/>
              <a:defRPr/>
            </a:pPr>
            <a:r>
              <a:rPr lang="en-US" sz="2400" dirty="0"/>
              <a:t>Built on</a:t>
            </a:r>
          </a:p>
          <a:p>
            <a:pPr lvl="1" fontAlgn="auto">
              <a:spcAft>
                <a:spcPts val="0"/>
              </a:spcAft>
              <a:buFont typeface="Symbol" panose="05050102010706020507" pitchFamily="18" charset="2"/>
              <a:buChar char="-"/>
              <a:defRPr/>
            </a:pPr>
            <a:r>
              <a:rPr lang="en-US" sz="2400" dirty="0"/>
              <a:t>Field-value pairs</a:t>
            </a:r>
          </a:p>
          <a:p>
            <a:pPr lvl="1" fontAlgn="auto">
              <a:spcAft>
                <a:spcPts val="0"/>
              </a:spcAft>
              <a:buFont typeface="Symbol" panose="05050102010706020507" pitchFamily="18" charset="2"/>
              <a:buChar char="-"/>
              <a:defRPr/>
            </a:pPr>
            <a:r>
              <a:rPr lang="en-US" sz="2400" dirty="0"/>
              <a:t>Ordered list of values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2057400" y="3778250"/>
            <a:ext cx="5447222" cy="2242457"/>
          </a:xfrm>
          <a:prstGeom prst="rect">
            <a:avLst/>
          </a:prstGeom>
          <a:solidFill>
            <a:srgbClr val="FFFFCC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Char char="•"/>
              <a:defRPr sz="3200">
                <a:solidFill>
                  <a:schemeClr val="bg2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sz="280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60000"/>
              <a:buFont typeface="Wingdings" panose="05000000000000000000" pitchFamily="2" charset="2"/>
              <a:buChar char="l"/>
              <a:defRPr sz="240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sz="200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Arial" panose="020B0604020202020204" pitchFamily="34" charset="0"/>
              <a:buChar char="•"/>
              <a:defRPr sz="200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+mn-lt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Font typeface="Wingdings 3" pitchFamily="18" charset="2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{</a:t>
            </a:r>
          </a:p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Font typeface="Wingdings 3" pitchFamily="18" charset="2"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"_id"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: 	"37010"</a:t>
            </a:r>
          </a:p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Font typeface="Wingdings 3" pitchFamily="18" charset="2"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"city"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: 	"ADAMS",</a:t>
            </a:r>
          </a:p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Font typeface="Wingdings 3" pitchFamily="18" charset="2"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"pop"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: 	2660,</a:t>
            </a:r>
          </a:p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Font typeface="Wingdings 3" pitchFamily="18" charset="2"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"state"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: 	"TN",</a:t>
            </a:r>
          </a:p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Font typeface="Wingdings 3" pitchFamily="18" charset="2"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“councilmen”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: [“John Smith”, “Jim Curry”, “Mary Lee”]</a:t>
            </a:r>
          </a:p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Font typeface="Wingdings 3" pitchFamily="18" charset="2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}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14717C-364C-4909-8A82-9E8E613A83C9}" type="slidenum">
              <a:rPr lang="en-US" altLang="zh-TW" smtClean="0"/>
              <a:pPr/>
              <a:t>25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4823101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Another JSON Example</a:t>
            </a:r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196" y="1295400"/>
            <a:ext cx="7841004" cy="4896712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AFED34-832D-4783-8EAF-FBE747E19456}" type="slidenum">
              <a:rPr lang="en-US" altLang="zh-TW" smtClean="0"/>
              <a:pPr/>
              <a:t>26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9785178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JSON and BSON</a:t>
            </a:r>
            <a:endParaRPr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>
          <a:xfrm>
            <a:off x="520700" y="1143000"/>
            <a:ext cx="8042275" cy="5072062"/>
          </a:xfrm>
        </p:spPr>
        <p:txBody>
          <a:bodyPr/>
          <a:lstStyle/>
          <a:p>
            <a:r>
              <a:rPr lang="en-US" altLang="zh-TW" sz="2800" dirty="0"/>
              <a:t>JSON (JavaScript Object Notation)</a:t>
            </a:r>
          </a:p>
          <a:p>
            <a:pPr lvl="1"/>
            <a:r>
              <a:rPr lang="en-US" altLang="zh-TW" sz="2400" dirty="0"/>
              <a:t>A JSON database returns query results that can be easily parsed, </a:t>
            </a:r>
            <a:r>
              <a:rPr lang="en-US" altLang="zh-TW" sz="2400" dirty="0">
                <a:solidFill>
                  <a:srgbClr val="FF0000"/>
                </a:solidFill>
              </a:rPr>
              <a:t>with little or no transformation</a:t>
            </a:r>
            <a:r>
              <a:rPr lang="en-US" altLang="zh-TW" sz="2400" dirty="0"/>
              <a:t>, directly by </a:t>
            </a:r>
            <a:r>
              <a:rPr lang="en-US" altLang="zh-TW" sz="2400" dirty="0">
                <a:solidFill>
                  <a:srgbClr val="FF0000"/>
                </a:solidFill>
              </a:rPr>
              <a:t>JavaScript</a:t>
            </a:r>
            <a:r>
              <a:rPr lang="en-US" altLang="zh-TW" sz="2400" dirty="0"/>
              <a:t> and </a:t>
            </a:r>
            <a:r>
              <a:rPr lang="en-US" altLang="zh-TW" sz="2400" dirty="0">
                <a:solidFill>
                  <a:srgbClr val="FF0000"/>
                </a:solidFill>
              </a:rPr>
              <a:t>most popular programming languages </a:t>
            </a:r>
            <a:r>
              <a:rPr lang="en-US" altLang="zh-TW" sz="2400" dirty="0"/>
              <a:t>– reducing the amount of logic you need to build into your application layer.</a:t>
            </a:r>
          </a:p>
          <a:p>
            <a:pPr>
              <a:spcBef>
                <a:spcPts val="600"/>
              </a:spcBef>
            </a:pPr>
            <a:r>
              <a:rPr lang="en-US" altLang="zh-TW" sz="2800" dirty="0"/>
              <a:t>BSON (Binary JSON)</a:t>
            </a:r>
          </a:p>
          <a:p>
            <a:pPr lvl="1"/>
            <a:r>
              <a:rPr lang="en-US" altLang="zh-TW" sz="2400" dirty="0"/>
              <a:t>MongoDB represents JSON documents in </a:t>
            </a:r>
            <a:r>
              <a:rPr lang="en-US" altLang="zh-TW" sz="2400" dirty="0">
                <a:solidFill>
                  <a:srgbClr val="FF0000"/>
                </a:solidFill>
              </a:rPr>
              <a:t>binary-encoded format</a:t>
            </a:r>
            <a:r>
              <a:rPr lang="en-US" altLang="zh-TW" sz="2400" dirty="0"/>
              <a:t> called BSON behind the scenes. </a:t>
            </a:r>
          </a:p>
          <a:p>
            <a:pPr lvl="1"/>
            <a:r>
              <a:rPr lang="en-US" altLang="zh-TW" sz="2400" dirty="0"/>
              <a:t>BSON extends the JSON model to provide </a:t>
            </a:r>
            <a:r>
              <a:rPr lang="en-US" altLang="zh-TW" sz="2400" dirty="0">
                <a:solidFill>
                  <a:srgbClr val="FF0000"/>
                </a:solidFill>
              </a:rPr>
              <a:t>additional data types </a:t>
            </a:r>
            <a:r>
              <a:rPr lang="en-US" altLang="zh-TW" sz="2400" dirty="0"/>
              <a:t>and to be </a:t>
            </a:r>
            <a:r>
              <a:rPr lang="en-US" altLang="zh-TW" sz="2400" dirty="0">
                <a:solidFill>
                  <a:srgbClr val="FF0000"/>
                </a:solidFill>
              </a:rPr>
              <a:t>efficient</a:t>
            </a:r>
            <a:r>
              <a:rPr lang="en-US" altLang="zh-TW" sz="2400" dirty="0"/>
              <a:t> for encoding and decoding within different languages.</a:t>
            </a:r>
            <a:endParaRPr lang="zh-TW" altLang="en-US" sz="2400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14717C-364C-4909-8A82-9E8E613A83C9}" type="slidenum">
              <a:rPr lang="en-US" altLang="zh-TW" smtClean="0"/>
              <a:pPr/>
              <a:t>27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2358642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09600" y="1179085"/>
            <a:ext cx="8229600" cy="2191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eaLnBrk="0" fontAlgn="auto" hangingPunct="0">
              <a:spcBef>
                <a:spcPct val="20000"/>
              </a:spcBef>
              <a:spcAft>
                <a:spcPts val="0"/>
              </a:spcAft>
              <a:buClr>
                <a:srgbClr val="FF0000"/>
              </a:buClr>
              <a:buSzPct val="100000"/>
              <a:buFont typeface="Symbol" panose="05050102010706020507" pitchFamily="18" charset="2"/>
              <a:buChar char=""/>
              <a:defRPr/>
            </a:pPr>
            <a:r>
              <a:rPr lang="en-US" altLang="zh-TW" sz="2600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 mongo database is a set of collections.</a:t>
            </a:r>
          </a:p>
          <a:p>
            <a:pPr marL="342900" lvl="0" indent="-342900" eaLnBrk="0" fontAlgn="auto" hangingPunct="0">
              <a:spcBef>
                <a:spcPct val="20000"/>
              </a:spcBef>
              <a:spcAft>
                <a:spcPts val="0"/>
              </a:spcAft>
              <a:buClr>
                <a:srgbClr val="FF0000"/>
              </a:buClr>
              <a:buSzPct val="100000"/>
              <a:buFont typeface="Symbol" panose="05050102010706020507" pitchFamily="18" charset="2"/>
              <a:buChar char=""/>
              <a:defRPr/>
            </a:pPr>
            <a:r>
              <a:rPr lang="en-US" altLang="zh-TW" sz="2600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Collections</a:t>
            </a:r>
          </a:p>
          <a:p>
            <a:pPr marL="742950" lvl="1" indent="-285750" eaLnBrk="0" fontAlgn="auto" hangingPunct="0">
              <a:spcBef>
                <a:spcPct val="20000"/>
              </a:spcBef>
              <a:spcAft>
                <a:spcPts val="0"/>
              </a:spcAft>
              <a:buClr>
                <a:srgbClr val="FF0000"/>
              </a:buClr>
              <a:buFont typeface="Symbol" panose="05050102010706020507" pitchFamily="18" charset="2"/>
              <a:buChar char=""/>
              <a:defRPr/>
            </a:pPr>
            <a:r>
              <a:rPr lang="en-US" altLang="zh-TW" sz="2200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Like </a:t>
            </a:r>
            <a:r>
              <a:rPr lang="en-US" altLang="zh-TW" sz="2200" kern="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tables</a:t>
            </a:r>
            <a:r>
              <a:rPr lang="en-US" altLang="zh-TW" sz="2200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of relational </a:t>
            </a:r>
            <a:r>
              <a:rPr lang="en-US" altLang="zh-TW" sz="2200" kern="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db’s</a:t>
            </a:r>
            <a:r>
              <a:rPr lang="en-US" altLang="zh-TW" sz="2200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742950" lvl="1" indent="-285750" eaLnBrk="0" fontAlgn="auto" hangingPunct="0">
              <a:spcBef>
                <a:spcPct val="20000"/>
              </a:spcBef>
              <a:spcAft>
                <a:spcPts val="0"/>
              </a:spcAft>
              <a:buClr>
                <a:srgbClr val="FF0000"/>
              </a:buClr>
              <a:buFont typeface="Symbol" panose="05050102010706020507" pitchFamily="18" charset="2"/>
              <a:buChar char=""/>
              <a:defRPr/>
            </a:pPr>
            <a:r>
              <a:rPr lang="en-US" altLang="zh-TW" sz="2200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 collection include documents, having </a:t>
            </a:r>
            <a:r>
              <a:rPr lang="en-US" altLang="zh-TW" sz="2200" kern="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index</a:t>
            </a:r>
            <a:r>
              <a:rPr lang="en-US" altLang="zh-TW" sz="2200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set in common</a:t>
            </a:r>
          </a:p>
          <a:p>
            <a:pPr marL="742950" lvl="1" indent="-285750" eaLnBrk="0" fontAlgn="auto" hangingPunct="0">
              <a:spcBef>
                <a:spcPct val="20000"/>
              </a:spcBef>
              <a:spcAft>
                <a:spcPts val="0"/>
              </a:spcAft>
              <a:buClr>
                <a:srgbClr val="FF0000"/>
              </a:buClr>
              <a:buFont typeface="Symbol" panose="05050102010706020507" pitchFamily="18" charset="2"/>
              <a:buChar char=""/>
              <a:defRPr/>
            </a:pPr>
            <a:r>
              <a:rPr lang="en-US" altLang="zh-TW" sz="2200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 document is like a row of a relational table.</a:t>
            </a:r>
            <a:endParaRPr lang="en-US" altLang="zh-TW" sz="2200" kern="0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標題 5"/>
          <p:cNvSpPr>
            <a:spLocks noGrp="1"/>
          </p:cNvSpPr>
          <p:nvPr>
            <p:ph type="title"/>
          </p:nvPr>
        </p:nvSpPr>
        <p:spPr>
          <a:xfrm>
            <a:off x="533400" y="228600"/>
            <a:ext cx="7937500" cy="945714"/>
          </a:xfrm>
        </p:spPr>
        <p:txBody>
          <a:bodyPr/>
          <a:lstStyle/>
          <a:p>
            <a:r>
              <a:rPr lang="en-US" altLang="zh-TW" sz="5400" kern="1200" dirty="0">
                <a:solidFill>
                  <a:schemeClr val="bg2"/>
                </a:solidFill>
              </a:rPr>
              <a:t>MongoDB Data Model</a:t>
            </a:r>
            <a:r>
              <a:rPr lang="en-US" altLang="zh-TW" sz="5400" kern="1200" baseline="-25000" dirty="0">
                <a:solidFill>
                  <a:schemeClr val="bg2"/>
                </a:solidFill>
              </a:rPr>
              <a:t>-1</a:t>
            </a:r>
            <a:endParaRPr lang="zh-TW" altLang="en-US" sz="5400" baseline="-25000" dirty="0">
              <a:solidFill>
                <a:schemeClr val="bg2"/>
              </a:solidFill>
            </a:endParaRPr>
          </a:p>
        </p:txBody>
      </p:sp>
      <p:grpSp>
        <p:nvGrpSpPr>
          <p:cNvPr id="15" name="群組 14"/>
          <p:cNvGrpSpPr/>
          <p:nvPr/>
        </p:nvGrpSpPr>
        <p:grpSpPr>
          <a:xfrm>
            <a:off x="4512254" y="3581400"/>
            <a:ext cx="3657600" cy="2489612"/>
            <a:chOff x="2225037" y="4187011"/>
            <a:chExt cx="3657600" cy="2489612"/>
          </a:xfrm>
        </p:grpSpPr>
        <p:grpSp>
          <p:nvGrpSpPr>
            <p:cNvPr id="5" name="群組 4"/>
            <p:cNvGrpSpPr/>
            <p:nvPr/>
          </p:nvGrpSpPr>
          <p:grpSpPr>
            <a:xfrm>
              <a:off x="2514600" y="4419600"/>
              <a:ext cx="3220333" cy="1538891"/>
              <a:chOff x="3156559" y="4394065"/>
              <a:chExt cx="3220333" cy="1538891"/>
            </a:xfrm>
          </p:grpSpPr>
          <p:pic>
            <p:nvPicPr>
              <p:cNvPr id="11" name="圖片 10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156559" y="4394065"/>
                <a:ext cx="2860931" cy="1336122"/>
              </a:xfrm>
              <a:prstGeom prst="rect">
                <a:avLst/>
              </a:prstGeom>
              <a:ln w="19050">
                <a:solidFill>
                  <a:schemeClr val="accent2">
                    <a:lumMod val="50000"/>
                  </a:schemeClr>
                </a:solidFill>
              </a:ln>
            </p:spPr>
          </p:pic>
          <p:pic>
            <p:nvPicPr>
              <p:cNvPr id="8" name="圖片 7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429000" y="4495800"/>
                <a:ext cx="2840922" cy="1326777"/>
              </a:xfrm>
              <a:prstGeom prst="rect">
                <a:avLst/>
              </a:prstGeom>
              <a:ln w="19050">
                <a:solidFill>
                  <a:schemeClr val="accent2">
                    <a:lumMod val="50000"/>
                  </a:schemeClr>
                </a:solidFill>
              </a:ln>
            </p:spPr>
          </p:pic>
          <p:pic>
            <p:nvPicPr>
              <p:cNvPr id="7" name="圖片 6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733800" y="4572000"/>
                <a:ext cx="2643092" cy="1360956"/>
              </a:xfrm>
              <a:prstGeom prst="rect">
                <a:avLst/>
              </a:prstGeom>
              <a:ln w="19050">
                <a:solidFill>
                  <a:schemeClr val="accent2">
                    <a:lumMod val="50000"/>
                  </a:schemeClr>
                </a:solidFill>
              </a:ln>
            </p:spPr>
          </p:pic>
        </p:grpSp>
        <p:sp>
          <p:nvSpPr>
            <p:cNvPr id="12" name="文字方塊 11"/>
            <p:cNvSpPr txBox="1"/>
            <p:nvPr/>
          </p:nvSpPr>
          <p:spPr>
            <a:xfrm>
              <a:off x="3580183" y="5949847"/>
              <a:ext cx="21547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>
                  <a:solidFill>
                    <a:schemeClr val="accent2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Documents (Tuples)</a:t>
              </a:r>
              <a:endParaRPr lang="zh-TW" altLang="en-US" dirty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3" name="矩形 12"/>
            <p:cNvSpPr/>
            <p:nvPr/>
          </p:nvSpPr>
          <p:spPr bwMode="auto">
            <a:xfrm>
              <a:off x="2225037" y="4187011"/>
              <a:ext cx="3657600" cy="2132168"/>
            </a:xfrm>
            <a:prstGeom prst="rect">
              <a:avLst/>
            </a:prstGeom>
            <a:noFill/>
            <a:ln w="19050" cap="flat" cmpd="sng" algn="ctr">
              <a:solidFill>
                <a:schemeClr val="accent2">
                  <a:lumMod val="5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4" name="文字方塊 13"/>
            <p:cNvSpPr txBox="1"/>
            <p:nvPr/>
          </p:nvSpPr>
          <p:spPr>
            <a:xfrm>
              <a:off x="2284783" y="6307291"/>
              <a:ext cx="2209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>
                  <a:solidFill>
                    <a:schemeClr val="accent2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Collection (Table)</a:t>
              </a:r>
              <a:endParaRPr lang="zh-TW" altLang="en-US" dirty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pic>
        <p:nvPicPr>
          <p:cNvPr id="16" name="Picture 11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85800" y="3831864"/>
            <a:ext cx="2989262" cy="1697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14717C-364C-4909-8A82-9E8E613A83C9}" type="slidenum">
              <a:rPr lang="en-US" altLang="zh-TW" smtClean="0"/>
              <a:pPr/>
              <a:t>28</a:t>
            </a:fld>
            <a:endParaRPr lang="en-US" altLang="zh-TW" dirty="0"/>
          </a:p>
        </p:txBody>
      </p: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8DD835CB-E3E9-4CC5-A4A2-2CC120C2FFBC}"/>
              </a:ext>
            </a:extLst>
          </p:cNvPr>
          <p:cNvCxnSpPr>
            <a:endCxn id="13" idx="1"/>
          </p:cNvCxnSpPr>
          <p:nvPr/>
        </p:nvCxnSpPr>
        <p:spPr bwMode="auto">
          <a:xfrm flipV="1">
            <a:off x="3508954" y="4647484"/>
            <a:ext cx="1003300" cy="3289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42486443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Title 1"/>
          <p:cNvSpPr>
            <a:spLocks noGrp="1"/>
          </p:cNvSpPr>
          <p:nvPr>
            <p:ph type="title"/>
          </p:nvPr>
        </p:nvSpPr>
        <p:spPr>
          <a:xfrm>
            <a:off x="520700" y="138114"/>
            <a:ext cx="7937500" cy="973250"/>
          </a:xfrm>
        </p:spPr>
        <p:txBody>
          <a:bodyPr/>
          <a:lstStyle/>
          <a:p>
            <a:r>
              <a:rPr lang="en-US" dirty="0"/>
              <a:t>MongoDB Data Model</a:t>
            </a:r>
            <a:r>
              <a:rPr lang="en-US" baseline="-25000" dirty="0"/>
              <a:t>-2</a:t>
            </a:r>
          </a:p>
        </p:txBody>
      </p:sp>
      <p:sp>
        <p:nvSpPr>
          <p:cNvPr id="15362" name="Content Placeholder 2"/>
          <p:cNvSpPr>
            <a:spLocks noGrp="1"/>
          </p:cNvSpPr>
          <p:nvPr>
            <p:ph idx="1"/>
          </p:nvPr>
        </p:nvSpPr>
        <p:spPr>
          <a:xfrm>
            <a:off x="520700" y="1111364"/>
            <a:ext cx="8042275" cy="3200399"/>
          </a:xfrm>
        </p:spPr>
        <p:txBody>
          <a:bodyPr rtlCol="0">
            <a:normAutofit/>
          </a:bodyPr>
          <a:lstStyle/>
          <a:p>
            <a:pPr marL="457200" indent="-457200" fontAlgn="auto">
              <a:spcBef>
                <a:spcPts val="600"/>
              </a:spcBef>
              <a:spcAft>
                <a:spcPts val="0"/>
              </a:spcAft>
              <a:buFont typeface="Symbol" panose="05050102010706020507" pitchFamily="18" charset="2"/>
              <a:buChar char="·"/>
              <a:defRPr/>
            </a:pPr>
            <a:r>
              <a:rPr lang="en-US" altLang="zh-TW" sz="2800" dirty="0"/>
              <a:t>Documents in a collection</a:t>
            </a:r>
          </a:p>
          <a:p>
            <a:pPr marL="715963" lvl="1" indent="-315913" fontAlgn="auto">
              <a:spcBef>
                <a:spcPts val="600"/>
              </a:spcBef>
              <a:spcAft>
                <a:spcPts val="0"/>
              </a:spcAft>
              <a:buFont typeface="Symbol" panose="05050102010706020507" pitchFamily="18" charset="2"/>
              <a:buChar char=""/>
              <a:defRPr/>
            </a:pPr>
            <a:r>
              <a:rPr lang="en-US" altLang="zh-TW" sz="2400" dirty="0"/>
              <a:t>must have an </a:t>
            </a:r>
            <a:r>
              <a:rPr lang="en-US" altLang="zh-TW" sz="2400" dirty="0">
                <a:solidFill>
                  <a:srgbClr val="FF0000"/>
                </a:solidFill>
              </a:rPr>
              <a:t>_id</a:t>
            </a:r>
            <a:r>
              <a:rPr lang="en-US" altLang="zh-TW" sz="2400" dirty="0"/>
              <a:t>.</a:t>
            </a:r>
          </a:p>
          <a:p>
            <a:pPr marL="715963" lvl="1" indent="-315913" fontAlgn="auto">
              <a:spcBef>
                <a:spcPts val="600"/>
              </a:spcBef>
              <a:spcAft>
                <a:spcPts val="0"/>
              </a:spcAft>
              <a:buFont typeface="Symbol" panose="05050102010706020507" pitchFamily="18" charset="2"/>
              <a:buChar char=""/>
              <a:defRPr/>
            </a:pPr>
            <a:r>
              <a:rPr lang="en-US" altLang="zh-TW" sz="2400" dirty="0"/>
              <a:t>BSON format, consisting of </a:t>
            </a:r>
            <a:r>
              <a:rPr lang="en-US" altLang="zh-TW" sz="2400" dirty="0">
                <a:solidFill>
                  <a:srgbClr val="FF0000"/>
                </a:solidFill>
              </a:rPr>
              <a:t>field-value pairs</a:t>
            </a:r>
            <a:endParaRPr lang="en-US" altLang="zh-TW" sz="2400" kern="1200" dirty="0">
              <a:solidFill>
                <a:srgbClr val="FF0000"/>
              </a:solidFill>
            </a:endParaRPr>
          </a:p>
          <a:p>
            <a:pPr marL="715963" lvl="1" indent="-315913" fontAlgn="auto">
              <a:spcBef>
                <a:spcPts val="600"/>
              </a:spcBef>
              <a:spcAft>
                <a:spcPts val="0"/>
              </a:spcAft>
              <a:buFont typeface="Symbol" panose="05050102010706020507" pitchFamily="18" charset="2"/>
              <a:buChar char=""/>
              <a:defRPr/>
            </a:pPr>
            <a:r>
              <a:rPr lang="en-US" altLang="zh-TW" sz="2400" dirty="0"/>
              <a:t>max 16 MB per document</a:t>
            </a:r>
            <a:endParaRPr lang="en-US" altLang="zh-TW" sz="2400" dirty="0">
              <a:solidFill>
                <a:srgbClr val="FF0000"/>
              </a:solidFill>
            </a:endParaRPr>
          </a:p>
          <a:p>
            <a:pPr marL="715963" lvl="1" indent="-315913" fontAlgn="auto">
              <a:spcBef>
                <a:spcPts val="600"/>
              </a:spcBef>
              <a:spcAft>
                <a:spcPts val="0"/>
              </a:spcAft>
              <a:buFont typeface="Symbol" panose="05050102010706020507" pitchFamily="18" charset="2"/>
              <a:buChar char=""/>
              <a:defRPr/>
            </a:pPr>
            <a:r>
              <a:rPr lang="en-US" altLang="zh-TW" sz="2400" dirty="0">
                <a:solidFill>
                  <a:srgbClr val="000000"/>
                </a:solidFill>
              </a:rPr>
              <a:t>do not have to have </a:t>
            </a:r>
            <a:r>
              <a:rPr lang="en-US" altLang="zh-TW" sz="2400" dirty="0">
                <a:solidFill>
                  <a:srgbClr val="FF0000"/>
                </a:solidFill>
              </a:rPr>
              <a:t>uniform structure</a:t>
            </a:r>
          </a:p>
          <a:p>
            <a:pPr marL="982663" lvl="2" indent="-266700" eaLnBrk="1" fontAlgn="auto" hangingPunct="1"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Ø"/>
              <a:defRPr/>
            </a:pPr>
            <a:r>
              <a:rPr lang="en-US" altLang="zh-TW" sz="2000" kern="1200" dirty="0">
                <a:solidFill>
                  <a:srgbClr val="000000"/>
                </a:solidFill>
              </a:rPr>
              <a:t>Enables simpler schema </a:t>
            </a:r>
            <a:r>
              <a:rPr lang="en-US" altLang="zh-TW" sz="2000" kern="1200" dirty="0">
                <a:solidFill>
                  <a:srgbClr val="FF0000"/>
                </a:solidFill>
              </a:rPr>
              <a:t>migration</a:t>
            </a:r>
            <a:r>
              <a:rPr lang="en-US" altLang="zh-TW" sz="2000" kern="1200" dirty="0">
                <a:solidFill>
                  <a:srgbClr val="000000"/>
                </a:solidFill>
              </a:rPr>
              <a:t>.</a:t>
            </a:r>
          </a:p>
          <a:p>
            <a:pPr marL="982663" lvl="2" indent="-266700" eaLnBrk="1" fontAlgn="auto" hangingPunct="1"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Ø"/>
              <a:defRPr/>
            </a:pPr>
            <a:r>
              <a:rPr lang="en-US" altLang="zh-TW" sz="2000" kern="1200" dirty="0">
                <a:solidFill>
                  <a:srgbClr val="000000"/>
                </a:solidFill>
              </a:rPr>
              <a:t>Better mapping of object-oriented </a:t>
            </a:r>
            <a:r>
              <a:rPr lang="en-US" altLang="zh-TW" sz="2000" kern="1200" dirty="0">
                <a:solidFill>
                  <a:srgbClr val="FF0000"/>
                </a:solidFill>
              </a:rPr>
              <a:t>inheritance</a:t>
            </a:r>
            <a:r>
              <a:rPr lang="en-US" altLang="zh-TW" sz="2000" kern="1200" dirty="0">
                <a:solidFill>
                  <a:srgbClr val="000000"/>
                </a:solidFill>
              </a:rPr>
              <a:t> and </a:t>
            </a:r>
            <a:r>
              <a:rPr lang="en-US" altLang="zh-TW" sz="2000" kern="1200" dirty="0">
                <a:solidFill>
                  <a:srgbClr val="FF0000"/>
                </a:solidFill>
              </a:rPr>
              <a:t>polymorphism</a:t>
            </a:r>
            <a:r>
              <a:rPr lang="en-US" altLang="zh-TW" sz="2000" kern="1200" dirty="0">
                <a:solidFill>
                  <a:srgbClr val="000000"/>
                </a:solidFill>
              </a:rPr>
              <a:t>.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864" y="4419600"/>
            <a:ext cx="3933226" cy="2025260"/>
          </a:xfrm>
          <a:prstGeom prst="rect">
            <a:avLst/>
          </a:prstGeom>
          <a:ln w="19050">
            <a:solidFill>
              <a:schemeClr val="accent2">
                <a:lumMod val="50000"/>
              </a:schemeClr>
            </a:solidFill>
          </a:ln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14717C-364C-4909-8A82-9E8E613A83C9}" type="slidenum">
              <a:rPr lang="en-US" altLang="zh-TW" smtClean="0"/>
              <a:pPr/>
              <a:t>29</a:t>
            </a:fld>
            <a:endParaRPr lang="en-US" altLang="zh-TW" dirty="0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0468" y="4419600"/>
            <a:ext cx="3933932" cy="2101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3953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D979D180-0813-4C5B-B6EA-256FFD9AFAF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9EE0B0-A217-404E-9718-92D1E584F136}" type="slidenum">
              <a:rPr lang="en-US" altLang="zh-TW" smtClean="0"/>
              <a:pPr/>
              <a:t>3</a:t>
            </a:fld>
            <a:endParaRPr lang="en-US" altLang="zh-TW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E82E6246-F1B9-4214-9260-1A99A43FE5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114" y="2438400"/>
            <a:ext cx="8152334" cy="1713372"/>
          </a:xfrm>
          <a:prstGeom prst="rect">
            <a:avLst/>
          </a:prstGeom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4FF86E0D-0736-4AD4-89E4-F1B1310C62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114" y="4422211"/>
            <a:ext cx="5891680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7229DFB0-8D7B-4243-9424-1CF4EC7FBFD9}"/>
              </a:ext>
            </a:extLst>
          </p:cNvPr>
          <p:cNvSpPr txBox="1"/>
          <p:nvPr/>
        </p:nvSpPr>
        <p:spPr>
          <a:xfrm>
            <a:off x="494114" y="533400"/>
            <a:ext cx="832776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Relational DB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40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good for large amount of structured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40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offer too many services (powerful query language, concurrency control, </a:t>
            </a:r>
            <a:r>
              <a:rPr lang="en-US" altLang="zh-TW" sz="2400" dirty="0" err="1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etc</a:t>
            </a:r>
            <a:r>
              <a:rPr lang="en-US" altLang="zh-TW" sz="240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), which the application may not need.</a:t>
            </a:r>
          </a:p>
        </p:txBody>
      </p:sp>
    </p:spTree>
    <p:extLst>
      <p:ext uri="{BB962C8B-B14F-4D97-AF65-F5344CB8AC3E}">
        <p14:creationId xmlns:p14="http://schemas.microsoft.com/office/powerpoint/2010/main" val="35321041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Title 1"/>
          <p:cNvSpPr>
            <a:spLocks noGrp="1"/>
          </p:cNvSpPr>
          <p:nvPr>
            <p:ph type="title"/>
          </p:nvPr>
        </p:nvSpPr>
        <p:spPr>
          <a:xfrm>
            <a:off x="520700" y="138113"/>
            <a:ext cx="7937500" cy="852487"/>
          </a:xfrm>
        </p:spPr>
        <p:txBody>
          <a:bodyPr/>
          <a:lstStyle/>
          <a:p>
            <a:r>
              <a:rPr lang="en-US" dirty="0"/>
              <a:t>The _id Field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523" y="1101725"/>
            <a:ext cx="8042275" cy="3775075"/>
          </a:xfrm>
        </p:spPr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2800" dirty="0"/>
              <a:t>By default, each document contains an </a:t>
            </a:r>
            <a:r>
              <a:rPr lang="en-US" sz="2800" dirty="0">
                <a:solidFill>
                  <a:srgbClr val="FF0000"/>
                </a:solidFill>
              </a:rPr>
              <a:t>_id </a:t>
            </a:r>
            <a:r>
              <a:rPr lang="en-US" sz="2800" dirty="0"/>
              <a:t>field. This field has a number of special characteristics:</a:t>
            </a:r>
          </a:p>
          <a:p>
            <a:pPr lvl="1" fontAlgn="auto">
              <a:spcAft>
                <a:spcPts val="0"/>
              </a:spcAft>
              <a:buFont typeface="Arial" panose="020B0604020202020204" pitchFamily="34" charset="0"/>
              <a:buChar char="–"/>
              <a:defRPr/>
            </a:pPr>
            <a:r>
              <a:rPr lang="en-US" sz="2400" dirty="0"/>
              <a:t>Value serves as </a:t>
            </a:r>
            <a:r>
              <a:rPr lang="en-US" sz="2400" dirty="0">
                <a:solidFill>
                  <a:srgbClr val="FF0000"/>
                </a:solidFill>
              </a:rPr>
              <a:t>primary key </a:t>
            </a:r>
            <a:r>
              <a:rPr lang="en-US" sz="2400" dirty="0"/>
              <a:t>for collection.</a:t>
            </a:r>
          </a:p>
          <a:p>
            <a:pPr lvl="1" fontAlgn="auto">
              <a:spcAft>
                <a:spcPts val="0"/>
              </a:spcAft>
              <a:buFont typeface="Arial" panose="020B0604020202020204" pitchFamily="34" charset="0"/>
              <a:buChar char="–"/>
              <a:defRPr/>
            </a:pPr>
            <a:r>
              <a:rPr lang="en-US" sz="2400" dirty="0"/>
              <a:t>Value is unique, immutable, and may be </a:t>
            </a:r>
            <a:r>
              <a:rPr lang="en-US" sz="2400" dirty="0">
                <a:solidFill>
                  <a:srgbClr val="FF0000"/>
                </a:solidFill>
              </a:rPr>
              <a:t>any non-array type</a:t>
            </a:r>
            <a:r>
              <a:rPr lang="en-US" sz="2400" dirty="0"/>
              <a:t>.</a:t>
            </a:r>
          </a:p>
          <a:p>
            <a:pPr lvl="1" fontAlgn="auto">
              <a:spcAft>
                <a:spcPts val="0"/>
              </a:spcAft>
              <a:buFont typeface="Arial" panose="020B0604020202020204" pitchFamily="34" charset="0"/>
              <a:buChar char="–"/>
              <a:defRPr/>
            </a:pPr>
            <a:r>
              <a:rPr lang="en-US" sz="2400" dirty="0"/>
              <a:t>Default data type is </a:t>
            </a:r>
            <a:r>
              <a:rPr lang="en-US" sz="2400" dirty="0" err="1">
                <a:solidFill>
                  <a:srgbClr val="FF0000"/>
                </a:solidFill>
              </a:rPr>
              <a:t>ObjectId</a:t>
            </a:r>
            <a:r>
              <a:rPr lang="en-US" sz="2400" dirty="0"/>
              <a:t>, which is “small, likely unique, fast to generate, and ordered.” </a:t>
            </a:r>
          </a:p>
          <a:p>
            <a:pPr lvl="1" fontAlgn="auto">
              <a:spcAft>
                <a:spcPts val="0"/>
              </a:spcAft>
              <a:buFont typeface="Arial" panose="020B0604020202020204" pitchFamily="34" charset="0"/>
              <a:buChar char="–"/>
              <a:defRPr/>
            </a:pPr>
            <a:r>
              <a:rPr lang="en-US" sz="2400" dirty="0"/>
              <a:t>Sorting on an </a:t>
            </a:r>
            <a:r>
              <a:rPr lang="en-US" sz="2400" dirty="0" err="1"/>
              <a:t>ObjectId</a:t>
            </a:r>
            <a:r>
              <a:rPr lang="en-US" sz="2400" dirty="0"/>
              <a:t> value is roughly equivalent to sorting on creation time.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7581" y="4495800"/>
            <a:ext cx="3642019" cy="2133600"/>
          </a:xfrm>
          <a:prstGeom prst="rect">
            <a:avLst/>
          </a:prstGeom>
          <a:ln w="25400">
            <a:solidFill>
              <a:schemeClr val="accent2">
                <a:lumMod val="50000"/>
              </a:schemeClr>
            </a:solidFill>
          </a:ln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14717C-364C-4909-8A82-9E8E613A83C9}" type="slidenum">
              <a:rPr lang="en-US" altLang="zh-TW" smtClean="0"/>
              <a:pPr/>
              <a:t>30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6069832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0700" y="138113"/>
            <a:ext cx="7937500" cy="776287"/>
          </a:xfrm>
        </p:spPr>
        <p:txBody>
          <a:bodyPr/>
          <a:lstStyle/>
          <a:p>
            <a:r>
              <a:rPr lang="en-US" dirty="0"/>
              <a:t>The Value of Field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02111984F565}" type="slidenum">
              <a:rPr kumimoji="0" lang="en-US" sz="2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entury Gothic" panose="020B0502020202020204"/>
                <a:ea typeface="Arial Unicode MS" panose="020B0604020202020204" pitchFamily="34" charset="-120"/>
                <a:cs typeface="Arial" charset="0"/>
              </a:rPr>
              <a:pPr marL="0" marR="0" lvl="0" indent="0" algn="ct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2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Century Gothic" panose="020B0502020202020204"/>
              <a:ea typeface="Arial Unicode MS" panose="020B0604020202020204" pitchFamily="34" charset="-120"/>
              <a:cs typeface="Arial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32013" y="1986804"/>
            <a:ext cx="309411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Arial" charset="0"/>
              </a:rPr>
              <a:t>Structure of a JSON-document: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38200" y="890728"/>
            <a:ext cx="3962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9875" marR="0" lvl="0" indent="-269875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Native data types</a:t>
            </a:r>
          </a:p>
          <a:p>
            <a:pPr marL="269875" marR="0" lvl="0" indent="-269875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Arrays</a:t>
            </a:r>
          </a:p>
          <a:p>
            <a:pPr marL="269875" marR="0" lvl="0" indent="-269875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Other documents</a:t>
            </a: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8548" y="2195311"/>
            <a:ext cx="6916616" cy="4319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9752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Title 1"/>
          <p:cNvSpPr>
            <a:spLocks noGrp="1"/>
          </p:cNvSpPr>
          <p:nvPr>
            <p:ph type="title"/>
          </p:nvPr>
        </p:nvSpPr>
        <p:spPr>
          <a:xfrm>
            <a:off x="520700" y="138113"/>
            <a:ext cx="7937500" cy="700087"/>
          </a:xfrm>
        </p:spPr>
        <p:txBody>
          <a:bodyPr/>
          <a:lstStyle/>
          <a:p>
            <a:r>
              <a:rPr lang="en-US" dirty="0"/>
              <a:t>BSON Types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/>
          </p:nvPr>
        </p:nvGraphicFramePr>
        <p:xfrm>
          <a:off x="1101284" y="981660"/>
          <a:ext cx="3318316" cy="5764448"/>
        </p:xfrm>
        <a:graphic>
          <a:graphicData uri="http://schemas.openxmlformats.org/drawingml/2006/table">
            <a:tbl>
              <a:tblPr/>
              <a:tblGrid>
                <a:gridCol w="21753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3392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bg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Type</a:t>
                      </a:r>
                      <a:endParaRPr lang="en-US" sz="16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89363" marR="89363" marT="29776" marB="297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bg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Number</a:t>
                      </a:r>
                      <a:endParaRPr lang="en-US" sz="16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89363" marR="89363" marT="29776" marB="297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3392"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chemeClr val="bg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Double</a:t>
                      </a:r>
                    </a:p>
                  </a:txBody>
                  <a:tcPr marL="89363" marR="89363" marT="29776" marB="297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L="89363" marR="89363" marT="29776" marB="297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3392"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chemeClr val="bg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String</a:t>
                      </a:r>
                    </a:p>
                  </a:txBody>
                  <a:tcPr marL="89363" marR="89363" marT="29776" marB="297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 marL="89363" marR="89363" marT="29776" marB="297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3392"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chemeClr val="bg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Object</a:t>
                      </a:r>
                    </a:p>
                  </a:txBody>
                  <a:tcPr marL="89363" marR="89363" marT="29776" marB="297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 marL="89363" marR="89363" marT="29776" marB="297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3392"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chemeClr val="bg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Array</a:t>
                      </a:r>
                    </a:p>
                  </a:txBody>
                  <a:tcPr marL="89363" marR="89363" marT="29776" marB="297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 marL="89363" marR="89363" marT="29776" marB="297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3392"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chemeClr val="bg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Binary data</a:t>
                      </a:r>
                    </a:p>
                  </a:txBody>
                  <a:tcPr marL="89363" marR="89363" marT="29776" marB="297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 marL="89363" marR="89363" marT="29776" marB="297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3392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Object id</a:t>
                      </a:r>
                    </a:p>
                  </a:txBody>
                  <a:tcPr marL="89363" marR="89363" marT="29776" marB="297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 marL="89363" marR="89363" marT="29776" marB="297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3392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Boolean</a:t>
                      </a:r>
                    </a:p>
                  </a:txBody>
                  <a:tcPr marL="89363" marR="89363" marT="29776" marB="297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 marL="89363" marR="89363" marT="29776" marB="297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3392"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chemeClr val="bg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Date</a:t>
                      </a:r>
                    </a:p>
                  </a:txBody>
                  <a:tcPr marL="89363" marR="89363" marT="29776" marB="297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 marL="89363" marR="89363" marT="29776" marB="297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03392"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chemeClr val="bg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Null</a:t>
                      </a:r>
                    </a:p>
                  </a:txBody>
                  <a:tcPr marL="89363" marR="89363" marT="29776" marB="297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</a:p>
                  </a:txBody>
                  <a:tcPr marL="89363" marR="89363" marT="29776" marB="297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03392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Regular Expression</a:t>
                      </a:r>
                    </a:p>
                  </a:txBody>
                  <a:tcPr marL="89363" marR="89363" marT="29776" marB="297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11</a:t>
                      </a:r>
                    </a:p>
                  </a:txBody>
                  <a:tcPr marL="89363" marR="89363" marT="29776" marB="297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03392"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chemeClr val="bg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JavaScript</a:t>
                      </a:r>
                    </a:p>
                  </a:txBody>
                  <a:tcPr marL="89363" marR="89363" marT="29776" marB="297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13</a:t>
                      </a:r>
                    </a:p>
                  </a:txBody>
                  <a:tcPr marL="89363" marR="89363" marT="29776" marB="297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03392"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chemeClr val="bg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Symbol</a:t>
                      </a:r>
                    </a:p>
                  </a:txBody>
                  <a:tcPr marL="89363" marR="89363" marT="29776" marB="297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14</a:t>
                      </a:r>
                    </a:p>
                  </a:txBody>
                  <a:tcPr marL="89363" marR="89363" marT="29776" marB="297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03392"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chemeClr val="bg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JavaScript (with scope)</a:t>
                      </a:r>
                    </a:p>
                  </a:txBody>
                  <a:tcPr marL="89363" marR="89363" marT="29776" marB="297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15</a:t>
                      </a:r>
                    </a:p>
                  </a:txBody>
                  <a:tcPr marL="89363" marR="89363" marT="29776" marB="297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03392"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chemeClr val="bg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32-bit integer</a:t>
                      </a:r>
                    </a:p>
                  </a:txBody>
                  <a:tcPr marL="89363" marR="89363" marT="29776" marB="297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16</a:t>
                      </a:r>
                    </a:p>
                  </a:txBody>
                  <a:tcPr marL="89363" marR="89363" marT="29776" marB="297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03392"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chemeClr val="bg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Timestamp</a:t>
                      </a:r>
                    </a:p>
                  </a:txBody>
                  <a:tcPr marL="89363" marR="89363" marT="29776" marB="297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17</a:t>
                      </a:r>
                    </a:p>
                  </a:txBody>
                  <a:tcPr marL="89363" marR="89363" marT="29776" marB="297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303392"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chemeClr val="bg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64-bit integer</a:t>
                      </a:r>
                    </a:p>
                  </a:txBody>
                  <a:tcPr marL="89363" marR="89363" marT="29776" marB="297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18</a:t>
                      </a:r>
                    </a:p>
                  </a:txBody>
                  <a:tcPr marL="89363" marR="89363" marT="29776" marB="297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303392"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chemeClr val="bg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Min key</a:t>
                      </a:r>
                    </a:p>
                  </a:txBody>
                  <a:tcPr marL="89363" marR="89363" marT="29776" marB="297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255</a:t>
                      </a:r>
                    </a:p>
                  </a:txBody>
                  <a:tcPr marL="89363" marR="89363" marT="29776" marB="297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303392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Max key</a:t>
                      </a:r>
                    </a:p>
                  </a:txBody>
                  <a:tcPr marL="89363" marR="89363" marT="29776" marB="297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127</a:t>
                      </a:r>
                    </a:p>
                  </a:txBody>
                  <a:tcPr marL="89363" marR="89363" marT="29776" marB="297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</a:tbl>
          </a:graphicData>
        </a:graphic>
      </p:graphicFrame>
      <p:sp>
        <p:nvSpPr>
          <p:cNvPr id="35881" name="Rectangle 5"/>
          <p:cNvSpPr>
            <a:spLocks noChangeArrowheads="1"/>
          </p:cNvSpPr>
          <p:nvPr/>
        </p:nvSpPr>
        <p:spPr bwMode="auto">
          <a:xfrm>
            <a:off x="4800600" y="6500425"/>
            <a:ext cx="388620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+mn-ea"/>
                <a:cs typeface="Arial" charset="0"/>
              </a:rPr>
              <a:t>http://docs.mongodb.org/manual/reference/bson-types/</a:t>
            </a:r>
          </a:p>
        </p:txBody>
      </p:sp>
      <p:sp>
        <p:nvSpPr>
          <p:cNvPr id="35882" name="TextBox 1"/>
          <p:cNvSpPr txBox="1">
            <a:spLocks noChangeArrowheads="1"/>
          </p:cNvSpPr>
          <p:nvPr/>
        </p:nvSpPr>
        <p:spPr bwMode="auto">
          <a:xfrm>
            <a:off x="4953000" y="2514600"/>
            <a:ext cx="3276600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The number can be used with the $type operator to query by type!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714717C-364C-4909-8A82-9E8E613A83C9}" type="slidenum">
              <a:rPr kumimoji="0" lang="en-US" altLang="zh-TW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altLang="zh-TW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6213780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Embedded Sub-Document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169407" y="6445250"/>
            <a:ext cx="922206" cy="387350"/>
          </a:xfrm>
        </p:spPr>
        <p:txBody>
          <a:bodyPr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02111984F565}" type="slidenum">
              <a:rPr kumimoji="0" lang="en-US" sz="21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entury Gothic" panose="020B0502020202020204"/>
                <a:ea typeface="Arial Unicode MS" panose="020B0604020202020204" pitchFamily="34" charset="-120"/>
                <a:cs typeface="Arial" charset="0"/>
              </a:rPr>
              <a:pPr marL="0" marR="0" lvl="0" indent="0" algn="ct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21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entury Gothic" panose="020B0502020202020204"/>
              <a:ea typeface="Arial Unicode MS" panose="020B0604020202020204" pitchFamily="34" charset="-120"/>
              <a:cs typeface="Arial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32012" y="1872127"/>
            <a:ext cx="2863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Arial" charset="0"/>
              </a:rPr>
              <a:t>Embedded documents: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304800" y="1752600"/>
            <a:ext cx="8453717" cy="4042416"/>
            <a:chOff x="717177" y="1762453"/>
            <a:chExt cx="10291482" cy="4696797"/>
          </a:xfrm>
        </p:grpSpPr>
        <p:sp>
          <p:nvSpPr>
            <p:cNvPr id="6" name="Flowchart: Process 5"/>
            <p:cNvSpPr/>
            <p:nvPr/>
          </p:nvSpPr>
          <p:spPr>
            <a:xfrm>
              <a:off x="842683" y="1875402"/>
              <a:ext cx="10165976" cy="4435751"/>
            </a:xfrm>
            <a:prstGeom prst="flowChartProcess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pic>
          <p:nvPicPr>
            <p:cNvPr id="3074" name="Picture 2" descr="C:\Users\frog\Desktop\data-model-denormalized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7177" y="1762453"/>
              <a:ext cx="9574305" cy="46967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" name="Rectangle 7"/>
          <p:cNvSpPr/>
          <p:nvPr/>
        </p:nvSpPr>
        <p:spPr>
          <a:xfrm>
            <a:off x="685801" y="2199931"/>
            <a:ext cx="2630330" cy="3590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302090" y="2233571"/>
            <a:ext cx="1970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B01513"/>
                </a:solidFill>
                <a:effectLst/>
                <a:uLnTx/>
                <a:uFillTx/>
                <a:latin typeface="Century Gothic" panose="020B0502020202020204"/>
                <a:ea typeface="+mn-ea"/>
                <a:cs typeface="Arial" charset="0"/>
              </a:rPr>
              <a:t>The primary key</a:t>
            </a:r>
          </a:p>
        </p:txBody>
      </p:sp>
    </p:spTree>
    <p:extLst>
      <p:ext uri="{BB962C8B-B14F-4D97-AF65-F5344CB8AC3E}">
        <p14:creationId xmlns:p14="http://schemas.microsoft.com/office/powerpoint/2010/main" val="237829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Reference/Linking Documents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305799" y="6445250"/>
            <a:ext cx="785813" cy="387350"/>
          </a:xfrm>
        </p:spPr>
        <p:txBody>
          <a:bodyPr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02111984F565}" type="slidenum">
              <a:rPr kumimoji="0" lang="en-US" sz="21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entury Gothic" panose="020B0502020202020204"/>
                <a:ea typeface="Arial Unicode MS" panose="020B0604020202020204" pitchFamily="34" charset="-120"/>
                <a:cs typeface="Arial" charset="0"/>
              </a:rPr>
              <a:pPr marL="0" marR="0" lvl="0" indent="0" algn="ct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21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entury Gothic" panose="020B0502020202020204"/>
              <a:ea typeface="Arial Unicode MS" panose="020B0604020202020204" pitchFamily="34" charset="-120"/>
              <a:cs typeface="Arial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672116" y="1320256"/>
            <a:ext cx="8052715" cy="5073650"/>
            <a:chOff x="1322613" y="1630916"/>
            <a:chExt cx="7707087" cy="4749252"/>
          </a:xfrm>
        </p:grpSpPr>
        <p:sp>
          <p:nvSpPr>
            <p:cNvPr id="7" name="Rectangle 6"/>
            <p:cNvSpPr/>
            <p:nvPr/>
          </p:nvSpPr>
          <p:spPr>
            <a:xfrm>
              <a:off x="1322613" y="1630916"/>
              <a:ext cx="7707087" cy="4749252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pic>
          <p:nvPicPr>
            <p:cNvPr id="4098" name="Picture 2" descr="C:\Users\frog\Desktop\data-model-normalized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22613" y="1727001"/>
              <a:ext cx="7516813" cy="45735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" name="TextBox 4"/>
          <p:cNvSpPr txBox="1"/>
          <p:nvPr/>
        </p:nvSpPr>
        <p:spPr>
          <a:xfrm>
            <a:off x="1447800" y="2133600"/>
            <a:ext cx="33418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entury Gothic" panose="020B0502020202020204"/>
                <a:ea typeface="+mn-ea"/>
                <a:cs typeface="Arial" charset="0"/>
              </a:rPr>
              <a:t>Reference documents or linking documents</a:t>
            </a:r>
          </a:p>
        </p:txBody>
      </p:sp>
    </p:spTree>
    <p:extLst>
      <p:ext uri="{BB962C8B-B14F-4D97-AF65-F5344CB8AC3E}">
        <p14:creationId xmlns:p14="http://schemas.microsoft.com/office/powerpoint/2010/main" val="4437507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33400" y="1285490"/>
            <a:ext cx="8382000" cy="5170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"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business_id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": "rncjoVoEFUJGCUoC1JgnUA",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 "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full_address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": "8466 W Peoria Ave\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nSte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 6\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nPeoria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, AZ 85345",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"open": true,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"categories": ["Accountants", "Professional Services", "Tax Services"],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 "city": "Peoria",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"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review_count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": 3,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"name": "Peoria Income Tax Service",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 "neighborhoods": [],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 "longitude": -112.241596,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 "state": "AZ",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"stars": 5.0,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"latitude": 33.581867000000003,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"type": "business“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}</a:t>
            </a:r>
          </a:p>
        </p:txBody>
      </p:sp>
      <p:sp>
        <p:nvSpPr>
          <p:cNvPr id="6" name="標題 5"/>
          <p:cNvSpPr>
            <a:spLocks noGrp="1"/>
          </p:cNvSpPr>
          <p:nvPr>
            <p:ph type="title"/>
          </p:nvPr>
        </p:nvSpPr>
        <p:spPr>
          <a:xfrm>
            <a:off x="489857" y="152400"/>
            <a:ext cx="7937500" cy="1133089"/>
          </a:xfrm>
        </p:spPr>
        <p:txBody>
          <a:bodyPr/>
          <a:lstStyle/>
          <a:p>
            <a:pPr lv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TW" sz="3200" b="1" kern="1200" dirty="0">
                <a:solidFill>
                  <a:schemeClr val="bg2"/>
                </a:solidFill>
              </a:rPr>
              <a:t>A (</a:t>
            </a:r>
            <a:r>
              <a:rPr lang="en-US" altLang="zh-TW" sz="3200" b="1" kern="1200" dirty="0" err="1">
                <a:solidFill>
                  <a:schemeClr val="bg2"/>
                </a:solidFill>
              </a:rPr>
              <a:t>Denormalized</a:t>
            </a:r>
            <a:r>
              <a:rPr lang="en-US" altLang="zh-TW" sz="3200" b="1" kern="1200" dirty="0">
                <a:solidFill>
                  <a:schemeClr val="bg2"/>
                </a:solidFill>
              </a:rPr>
              <a:t>) Embedded Structure</a:t>
            </a:r>
            <a:br>
              <a:rPr lang="en-US" altLang="zh-TW" sz="3200" b="1" kern="1200" dirty="0">
                <a:solidFill>
                  <a:schemeClr val="bg2"/>
                </a:solidFill>
              </a:rPr>
            </a:br>
            <a:r>
              <a:rPr lang="en-US" altLang="zh-TW" sz="3200" b="1" kern="1200" dirty="0">
                <a:solidFill>
                  <a:schemeClr val="bg2"/>
                </a:solidFill>
              </a:rPr>
              <a:t>An Array of Values</a:t>
            </a:r>
            <a:endParaRPr lang="zh-TW" altLang="en-US" sz="3200" b="1" dirty="0">
              <a:solidFill>
                <a:schemeClr val="bg2"/>
              </a:solidFill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251C0C-2C0C-4385-91E5-6B50B3030AA7}" type="slidenum">
              <a:rPr lang="en-US" altLang="zh-TW" smtClean="0"/>
              <a:pPr/>
              <a:t>35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1280306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990600" y="1981200"/>
            <a:ext cx="769620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Calibri"/>
                <a:ea typeface="+mn-ea"/>
                <a:cs typeface="Arial" charset="0"/>
              </a:rPr>
              <a:t>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Calibri"/>
                <a:ea typeface="+mn-ea"/>
                <a:cs typeface="Arial" charset="0"/>
              </a:rPr>
              <a:t>“_id” : “First Post”,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Calibri"/>
                <a:ea typeface="+mn-ea"/>
                <a:cs typeface="Arial" charset="0"/>
              </a:rPr>
              <a:t>“comments” : [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Calibri"/>
                <a:ea typeface="+mn-ea"/>
                <a:cs typeface="Arial" charset="0"/>
              </a:rPr>
              <a:t>	{“author” : “Bob”, “text” : “Nice Post!”},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Calibri"/>
                <a:ea typeface="+mn-ea"/>
                <a:cs typeface="Arial" charset="0"/>
              </a:rPr>
              <a:t>	{“author” : “Tom”, “text” : “Dislike!”}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Calibri"/>
                <a:ea typeface="+mn-ea"/>
                <a:cs typeface="Arial" charset="0"/>
              </a:rPr>
              <a:t>],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Calibri"/>
                <a:ea typeface="+mn-ea"/>
                <a:cs typeface="Arial" charset="0"/>
              </a:rPr>
              <a:t>“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Calibri"/>
                <a:ea typeface="+mn-ea"/>
                <a:cs typeface="Arial" charset="0"/>
              </a:rPr>
              <a:t>comment_count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Calibri"/>
                <a:ea typeface="+mn-ea"/>
                <a:cs typeface="Arial" charset="0"/>
              </a:rPr>
              <a:t>” : 2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Calibri"/>
                <a:ea typeface="+mn-ea"/>
                <a:cs typeface="Arial" charset="0"/>
              </a:rPr>
              <a:t>}</a:t>
            </a:r>
          </a:p>
        </p:txBody>
      </p:sp>
      <p:sp>
        <p:nvSpPr>
          <p:cNvPr id="7" name="標題 6"/>
          <p:cNvSpPr>
            <a:spLocks noGrp="1"/>
          </p:cNvSpPr>
          <p:nvPr>
            <p:ph type="title"/>
          </p:nvPr>
        </p:nvSpPr>
        <p:spPr>
          <a:xfrm>
            <a:off x="749300" y="304800"/>
            <a:ext cx="7937500" cy="1296987"/>
          </a:xfrm>
        </p:spPr>
        <p:txBody>
          <a:bodyPr/>
          <a:lstStyle/>
          <a:p>
            <a:pPr lv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TW" sz="3200" b="1" kern="1200" dirty="0">
                <a:solidFill>
                  <a:schemeClr val="bg2"/>
                </a:solidFill>
              </a:rPr>
              <a:t>A (</a:t>
            </a:r>
            <a:r>
              <a:rPr lang="en-US" altLang="zh-TW" sz="3200" b="1" kern="1200" dirty="0" err="1">
                <a:solidFill>
                  <a:schemeClr val="bg2"/>
                </a:solidFill>
              </a:rPr>
              <a:t>Denormalized</a:t>
            </a:r>
            <a:r>
              <a:rPr lang="en-US" altLang="zh-TW" sz="3200" b="1" kern="1200" dirty="0">
                <a:solidFill>
                  <a:schemeClr val="bg2"/>
                </a:solidFill>
              </a:rPr>
              <a:t>) Embedded Structure</a:t>
            </a:r>
            <a:br>
              <a:rPr lang="en-US" altLang="zh-TW" sz="3200" b="1" kern="1200" dirty="0">
                <a:solidFill>
                  <a:schemeClr val="bg2"/>
                </a:solidFill>
              </a:rPr>
            </a:br>
            <a:r>
              <a:rPr lang="en-US" altLang="zh-TW" sz="3200" b="1" kern="1200" dirty="0">
                <a:solidFill>
                  <a:schemeClr val="bg2"/>
                </a:solidFill>
              </a:rPr>
              <a:t>An Array of Sub Documents</a:t>
            </a:r>
            <a:endParaRPr lang="zh-TW" altLang="en-US" sz="3200" b="1" dirty="0">
              <a:solidFill>
                <a:schemeClr val="bg2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251C0C-2C0C-4385-91E5-6B50B3030AA7}" type="slidenum">
              <a:rPr lang="en-US" altLang="zh-TW" smtClean="0"/>
              <a:pPr/>
              <a:t>36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1899606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066800" y="1355013"/>
            <a:ext cx="7620000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Calibri"/>
                <a:ea typeface="+mn-ea"/>
                <a:cs typeface="Arial" charset="0"/>
              </a:rPr>
              <a:t>//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Calibri"/>
                <a:ea typeface="+mn-ea"/>
                <a:cs typeface="Arial" charset="0"/>
              </a:rPr>
              <a:t>db.post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Calibri"/>
                <a:ea typeface="+mn-ea"/>
                <a:cs typeface="Arial" charset="0"/>
              </a:rPr>
              <a:t> schema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Calibri"/>
                <a:ea typeface="+mn-ea"/>
                <a:cs typeface="Arial" charset="0"/>
              </a:rPr>
              <a:t>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Calibri"/>
                <a:ea typeface="+mn-ea"/>
                <a:cs typeface="Arial" charset="0"/>
              </a:rPr>
              <a:t>“_id” : “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Arial" charset="0"/>
              </a:rPr>
              <a:t>First Post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Calibri"/>
                <a:ea typeface="+mn-ea"/>
                <a:cs typeface="Arial" charset="0"/>
              </a:rPr>
              <a:t>”,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Calibri"/>
                <a:ea typeface="+mn-ea"/>
                <a:cs typeface="Arial" charset="0"/>
              </a:rPr>
              <a:t>“author” : “Rick”,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Calibri"/>
                <a:ea typeface="+mn-ea"/>
                <a:cs typeface="Arial" charset="0"/>
              </a:rPr>
              <a:t>“text” : “This is my first post.”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Calibri"/>
                <a:ea typeface="+mn-ea"/>
                <a:cs typeface="Arial" charset="0"/>
              </a:rPr>
              <a:t>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Calibri"/>
              <a:ea typeface="+mn-ea"/>
              <a:cs typeface="Arial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Calibri"/>
                <a:ea typeface="+mn-ea"/>
                <a:cs typeface="Arial" charset="0"/>
              </a:rPr>
              <a:t>//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Calibri"/>
                <a:ea typeface="+mn-ea"/>
                <a:cs typeface="Arial" charset="0"/>
              </a:rPr>
              <a:t>db.comments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Calibri"/>
                <a:ea typeface="+mn-ea"/>
                <a:cs typeface="Arial" charset="0"/>
              </a:rPr>
              <a:t> schema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Calibri"/>
                <a:ea typeface="+mn-ea"/>
                <a:cs typeface="Arial" charset="0"/>
              </a:rPr>
              <a:t>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Calibri"/>
                <a:ea typeface="+mn-ea"/>
                <a:cs typeface="Arial" charset="0"/>
              </a:rPr>
              <a:t>“_id” :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Calibri"/>
                <a:ea typeface="+mn-ea"/>
                <a:cs typeface="Arial" charset="0"/>
              </a:rPr>
              <a:t>ObjectID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Calibri"/>
                <a:ea typeface="+mn-ea"/>
                <a:cs typeface="Arial" charset="0"/>
              </a:rPr>
              <a:t>(...),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Calibri"/>
                <a:ea typeface="+mn-ea"/>
                <a:cs typeface="Arial" charset="0"/>
              </a:rPr>
              <a:t>“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Calibri"/>
                <a:ea typeface="+mn-ea"/>
                <a:cs typeface="Arial" charset="0"/>
              </a:rPr>
              <a:t>post_id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Calibri"/>
                <a:ea typeface="+mn-ea"/>
                <a:cs typeface="Arial" charset="0"/>
              </a:rPr>
              <a:t>” : “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Arial" charset="0"/>
              </a:rPr>
              <a:t>First Post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Calibri"/>
                <a:ea typeface="+mn-ea"/>
                <a:cs typeface="Arial" charset="0"/>
              </a:rPr>
              <a:t>”,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Calibri"/>
                <a:ea typeface="+mn-ea"/>
                <a:cs typeface="Arial" charset="0"/>
              </a:rPr>
              <a:t>“author” : “Bob”,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Calibri"/>
                <a:ea typeface="+mn-ea"/>
                <a:cs typeface="Arial" charset="0"/>
              </a:rPr>
              <a:t>“text” : “Nice Post!”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Calibri"/>
                <a:ea typeface="+mn-ea"/>
                <a:cs typeface="Arial" charset="0"/>
              </a:rPr>
              <a:t>}</a:t>
            </a:r>
          </a:p>
        </p:txBody>
      </p:sp>
      <p:sp>
        <p:nvSpPr>
          <p:cNvPr id="6" name="標題 5"/>
          <p:cNvSpPr>
            <a:spLocks noGrp="1"/>
          </p:cNvSpPr>
          <p:nvPr>
            <p:ph type="title"/>
          </p:nvPr>
        </p:nvSpPr>
        <p:spPr>
          <a:xfrm>
            <a:off x="533400" y="666"/>
            <a:ext cx="7937500" cy="1216900"/>
          </a:xfrm>
        </p:spPr>
        <p:txBody>
          <a:bodyPr/>
          <a:lstStyle/>
          <a:p>
            <a:r>
              <a:rPr lang="en-US" altLang="zh-TW" sz="4000" b="1" kern="1200" dirty="0">
                <a:solidFill>
                  <a:schemeClr val="bg2"/>
                </a:solidFill>
              </a:rPr>
              <a:t>A Normalized Structure</a:t>
            </a:r>
            <a:br>
              <a:rPr lang="en-US" altLang="zh-TW" sz="4000" b="1" kern="1200" dirty="0">
                <a:solidFill>
                  <a:schemeClr val="bg2"/>
                </a:solidFill>
              </a:rPr>
            </a:br>
            <a:r>
              <a:rPr lang="en-US" altLang="zh-TW" sz="4000" b="1" kern="1200" dirty="0">
                <a:solidFill>
                  <a:schemeClr val="bg2"/>
                </a:solidFill>
              </a:rPr>
              <a:t>(Reference/Linking)</a:t>
            </a:r>
            <a:endParaRPr lang="zh-TW" altLang="en-US" sz="4000" b="1" dirty="0">
              <a:solidFill>
                <a:schemeClr val="bg2"/>
              </a:solidFill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251C0C-2C0C-4385-91E5-6B50B3030AA7}" type="slidenum">
              <a:rPr lang="en-US" altLang="zh-TW" smtClean="0"/>
              <a:pPr/>
              <a:t>37</a:t>
            </a:fld>
            <a:endParaRPr lang="en-US" altLang="zh-TW" dirty="0"/>
          </a:p>
        </p:txBody>
      </p:sp>
      <p:grpSp>
        <p:nvGrpSpPr>
          <p:cNvPr id="33" name="群組 32"/>
          <p:cNvGrpSpPr/>
          <p:nvPr/>
        </p:nvGrpSpPr>
        <p:grpSpPr>
          <a:xfrm>
            <a:off x="4336208" y="2362200"/>
            <a:ext cx="1226392" cy="2843503"/>
            <a:chOff x="4336208" y="2362200"/>
            <a:chExt cx="1226392" cy="2843503"/>
          </a:xfrm>
        </p:grpSpPr>
        <p:cxnSp>
          <p:nvCxnSpPr>
            <p:cNvPr id="23" name="直線單箭頭接點 22"/>
            <p:cNvCxnSpPr/>
            <p:nvPr/>
          </p:nvCxnSpPr>
          <p:spPr bwMode="auto">
            <a:xfrm flipH="1">
              <a:off x="4336208" y="2362200"/>
              <a:ext cx="121920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002060"/>
              </a:solidFill>
              <a:prstDash val="solid"/>
              <a:miter lim="800000"/>
              <a:headEnd type="none" w="med" len="med"/>
              <a:tailEnd type="triangle"/>
            </a:ln>
            <a:effectLst/>
          </p:spPr>
        </p:cxnSp>
        <p:cxnSp>
          <p:nvCxnSpPr>
            <p:cNvPr id="27" name="肘形接點 26"/>
            <p:cNvCxnSpPr/>
            <p:nvPr/>
          </p:nvCxnSpPr>
          <p:spPr bwMode="auto">
            <a:xfrm rot="5400000">
              <a:off x="3589987" y="3233089"/>
              <a:ext cx="2843502" cy="1101725"/>
            </a:xfrm>
            <a:prstGeom prst="bentConnector3">
              <a:avLst>
                <a:gd name="adj1" fmla="val 100057"/>
              </a:avLst>
            </a:prstGeom>
            <a:solidFill>
              <a:schemeClr val="accent1"/>
            </a:solidFill>
            <a:ln w="9525" cap="flat" cmpd="sng" algn="ctr">
              <a:solidFill>
                <a:srgbClr val="002060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</p:grpSp>
      <p:sp>
        <p:nvSpPr>
          <p:cNvPr id="4" name="文字方塊 3">
            <a:extLst>
              <a:ext uri="{FF2B5EF4-FFF2-40B4-BE49-F238E27FC236}">
                <a16:creationId xmlns:a16="http://schemas.microsoft.com/office/drawing/2014/main" id="{AB532D1B-01DE-4F45-AE76-8EB91F347235}"/>
              </a:ext>
            </a:extLst>
          </p:cNvPr>
          <p:cNvSpPr txBox="1"/>
          <p:nvPr/>
        </p:nvSpPr>
        <p:spPr>
          <a:xfrm>
            <a:off x="5562601" y="3423138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chemeClr val="bg2"/>
                </a:solidFill>
              </a:rPr>
              <a:t>reference</a:t>
            </a:r>
            <a:endParaRPr lang="zh-TW" alt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104202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ctrTitle" sz="quarter"/>
          </p:nvPr>
        </p:nvSpPr>
        <p:spPr>
          <a:xfrm>
            <a:off x="762000" y="3217817"/>
            <a:ext cx="7772400" cy="1143000"/>
          </a:xfrm>
        </p:spPr>
        <p:txBody>
          <a:bodyPr/>
          <a:lstStyle/>
          <a:p>
            <a:pPr algn="l"/>
            <a:r>
              <a:rPr lang="en-US" altLang="zh-TW" sz="6000" dirty="0"/>
              <a:t>MongoDB</a:t>
            </a:r>
            <a:endParaRPr lang="zh-TW" altLang="en-US" dirty="0"/>
          </a:p>
        </p:txBody>
      </p:sp>
      <p:sp>
        <p:nvSpPr>
          <p:cNvPr id="5" name="副標題 4"/>
          <p:cNvSpPr>
            <a:spLocks noGrp="1"/>
          </p:cNvSpPr>
          <p:nvPr>
            <p:ph type="subTitle" sz="quarter" idx="1"/>
          </p:nvPr>
        </p:nvSpPr>
        <p:spPr>
          <a:xfrm>
            <a:off x="838200" y="3997234"/>
            <a:ext cx="7239000" cy="1752600"/>
          </a:xfrm>
        </p:spPr>
        <p:txBody>
          <a:bodyPr/>
          <a:lstStyle/>
          <a:p>
            <a:pPr algn="l"/>
            <a:r>
              <a:rPr lang="en-US" altLang="zh-TW" sz="3600" dirty="0"/>
              <a:t>Query, Index, </a:t>
            </a:r>
            <a:r>
              <a:rPr lang="en-US" altLang="zh-TW" sz="3600" dirty="0" err="1"/>
              <a:t>Sharding</a:t>
            </a:r>
            <a:r>
              <a:rPr lang="en-US" altLang="zh-TW" sz="3600" dirty="0"/>
              <a:t>, Replication</a:t>
            </a:r>
            <a:endParaRPr lang="zh-TW" altLang="en-US" sz="3600" dirty="0"/>
          </a:p>
        </p:txBody>
      </p:sp>
      <p:pic>
        <p:nvPicPr>
          <p:cNvPr id="1028" name="Picture 4" descr="「mongodb」的圖片搜尋結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304800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F884D-CB9F-45E2-839E-BFD23B565D22}" type="slidenum">
              <a:rPr lang="zh-TW" altLang="en-US" smtClean="0"/>
              <a:pPr/>
              <a:t>38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97429496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CRUD: Using the Shell</a:t>
            </a:r>
          </a:p>
        </p:txBody>
      </p:sp>
      <p:sp>
        <p:nvSpPr>
          <p:cNvPr id="23554" name="Content Placeholder 2"/>
          <p:cNvSpPr>
            <a:spLocks noGrp="1"/>
          </p:cNvSpPr>
          <p:nvPr>
            <p:ph idx="1"/>
          </p:nvPr>
        </p:nvSpPr>
        <p:spPr>
          <a:xfrm>
            <a:off x="520700" y="1480344"/>
            <a:ext cx="8042275" cy="2101056"/>
          </a:xfrm>
        </p:spPr>
        <p:txBody>
          <a:bodyPr rtlCol="0">
            <a:noAutofit/>
          </a:bodyPr>
          <a:lstStyle/>
          <a:p>
            <a:pPr marL="0" indent="0" fontAlgn="auto">
              <a:spcAft>
                <a:spcPts val="0"/>
              </a:spcAft>
              <a:buFont typeface="Arial" charset="0"/>
              <a:buNone/>
              <a:defRPr/>
            </a:pPr>
            <a:r>
              <a:rPr lang="en-US" sz="2800" dirty="0"/>
              <a:t>To check which </a:t>
            </a:r>
            <a:r>
              <a:rPr lang="en-US" sz="2800" dirty="0" err="1"/>
              <a:t>db</a:t>
            </a:r>
            <a:r>
              <a:rPr lang="en-US" sz="2800" dirty="0"/>
              <a:t> you’re using	      </a:t>
            </a:r>
            <a:r>
              <a:rPr lang="en-US" sz="2800" dirty="0" err="1">
                <a:solidFill>
                  <a:schemeClr val="accent2">
                    <a:lumMod val="75000"/>
                  </a:schemeClr>
                </a:solidFill>
              </a:rPr>
              <a:t>db</a:t>
            </a:r>
            <a:endParaRPr lang="en-US" sz="2800" dirty="0">
              <a:solidFill>
                <a:schemeClr val="accent2">
                  <a:lumMod val="75000"/>
                </a:schemeClr>
              </a:solidFill>
            </a:endParaRPr>
          </a:p>
          <a:p>
            <a:pPr marL="0" indent="0" fontAlgn="auto">
              <a:spcAft>
                <a:spcPts val="0"/>
              </a:spcAft>
              <a:buFont typeface="Arial" charset="0"/>
              <a:buNone/>
              <a:defRPr/>
            </a:pPr>
            <a:r>
              <a:rPr lang="en-US" sz="2800" dirty="0"/>
              <a:t>Show all databases                             </a:t>
            </a:r>
            <a:r>
              <a:rPr lang="en-US" sz="2800" dirty="0">
                <a:solidFill>
                  <a:schemeClr val="accent2">
                    <a:lumMod val="75000"/>
                  </a:schemeClr>
                </a:solidFill>
              </a:rPr>
              <a:t>show </a:t>
            </a:r>
            <a:r>
              <a:rPr lang="en-US" sz="2800" dirty="0" err="1">
                <a:solidFill>
                  <a:schemeClr val="accent2">
                    <a:lumMod val="75000"/>
                  </a:schemeClr>
                </a:solidFill>
              </a:rPr>
              <a:t>dbs</a:t>
            </a:r>
            <a:endParaRPr lang="en-US" sz="2800" dirty="0">
              <a:solidFill>
                <a:schemeClr val="accent2">
                  <a:lumMod val="75000"/>
                </a:schemeClr>
              </a:solidFill>
            </a:endParaRPr>
          </a:p>
          <a:p>
            <a:pPr marL="0" indent="0" fontAlgn="auto">
              <a:spcAft>
                <a:spcPts val="0"/>
              </a:spcAft>
              <a:buFont typeface="Arial" charset="0"/>
              <a:buNone/>
              <a:defRPr/>
            </a:pPr>
            <a:r>
              <a:rPr lang="en-US" sz="2800" dirty="0"/>
              <a:t>Switch </a:t>
            </a:r>
            <a:r>
              <a:rPr lang="en-US" sz="2800" dirty="0" err="1"/>
              <a:t>db’s</a:t>
            </a:r>
            <a:r>
              <a:rPr lang="en-US" sz="2800" dirty="0"/>
              <a:t>/make a new one           </a:t>
            </a:r>
            <a:r>
              <a:rPr lang="en-US" sz="2800" dirty="0">
                <a:solidFill>
                  <a:schemeClr val="accent2">
                    <a:lumMod val="75000"/>
                  </a:schemeClr>
                </a:solidFill>
              </a:rPr>
              <a:t>use &lt;</a:t>
            </a:r>
            <a:r>
              <a:rPr lang="en-US" sz="2800" dirty="0" err="1">
                <a:solidFill>
                  <a:schemeClr val="accent2">
                    <a:lumMod val="75000"/>
                  </a:schemeClr>
                </a:solidFill>
              </a:rPr>
              <a:t>db_name</a:t>
            </a:r>
            <a:r>
              <a:rPr lang="en-US" sz="2800" dirty="0">
                <a:solidFill>
                  <a:schemeClr val="accent2">
                    <a:lumMod val="75000"/>
                  </a:schemeClr>
                </a:solidFill>
              </a:rPr>
              <a:t>&gt;</a:t>
            </a:r>
          </a:p>
          <a:p>
            <a:pPr marL="0" indent="0" fontAlgn="auto">
              <a:spcAft>
                <a:spcPts val="0"/>
              </a:spcAft>
              <a:buFont typeface="Arial" charset="0"/>
              <a:buNone/>
              <a:defRPr/>
            </a:pPr>
            <a:r>
              <a:rPr lang="en-US" sz="2800" dirty="0"/>
              <a:t>See what collections exist                 </a:t>
            </a:r>
            <a:r>
              <a:rPr lang="en-US" sz="2800" dirty="0">
                <a:solidFill>
                  <a:schemeClr val="accent2">
                    <a:lumMod val="75000"/>
                  </a:schemeClr>
                </a:solidFill>
              </a:rPr>
              <a:t>show collections</a:t>
            </a:r>
          </a:p>
          <a:p>
            <a:pPr marL="0" indent="0" fontAlgn="auto">
              <a:spcAft>
                <a:spcPts val="0"/>
              </a:spcAft>
              <a:buFont typeface="Arial" charset="0"/>
              <a:buNone/>
              <a:defRPr/>
            </a:pPr>
            <a:endParaRPr lang="en-US" sz="1600" dirty="0"/>
          </a:p>
          <a:p>
            <a:pPr marL="0" indent="0" fontAlgn="auto">
              <a:spcAft>
                <a:spcPts val="0"/>
              </a:spcAft>
              <a:buFont typeface="Arial" charset="0"/>
              <a:buNone/>
              <a:defRPr/>
            </a:pPr>
            <a:endParaRPr lang="en-US" sz="16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714717C-364C-4909-8A82-9E8E613A83C9}" type="slidenum">
              <a:rPr kumimoji="0" lang="en-US" altLang="zh-TW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altLang="zh-TW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3810000"/>
            <a:ext cx="6658365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2762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362663" y="6445250"/>
            <a:ext cx="728949" cy="387350"/>
          </a:xfrm>
        </p:spPr>
        <p:txBody>
          <a:bodyPr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02111984F565}" type="slidenum">
              <a:rPr kumimoji="0" lang="en-US" sz="2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/>
                <a:ea typeface="Arial Unicode MS" panose="020B0604020202020204" pitchFamily="34" charset="-120"/>
                <a:cs typeface="Arial" charset="0"/>
              </a:rPr>
              <a:pPr marL="0" marR="0" lvl="0" indent="0" algn="ct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2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 panose="020B0502020202020204"/>
              <a:ea typeface="Arial Unicode MS" panose="020B0604020202020204" pitchFamily="34" charset="-120"/>
              <a:cs typeface="Arial" charset="0"/>
            </a:endParaRPr>
          </a:p>
        </p:txBody>
      </p:sp>
      <p:sp>
        <p:nvSpPr>
          <p:cNvPr id="11" name="Down Arrow Callout 10"/>
          <p:cNvSpPr/>
          <p:nvPr/>
        </p:nvSpPr>
        <p:spPr>
          <a:xfrm>
            <a:off x="990600" y="1477275"/>
            <a:ext cx="7372064" cy="2920337"/>
          </a:xfrm>
          <a:prstGeom prst="downArrowCallou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In one day:</a:t>
            </a:r>
          </a:p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24 million transactions processed by Walmart</a:t>
            </a:r>
          </a:p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100 TB of data uploaded to Facebook</a:t>
            </a:r>
          </a:p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175 million tweets  on Twitter</a:t>
            </a:r>
          </a:p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……….</a:t>
            </a:r>
          </a:p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2" name="Flowchart: Process 11"/>
          <p:cNvSpPr/>
          <p:nvPr/>
        </p:nvSpPr>
        <p:spPr>
          <a:xfrm>
            <a:off x="828532" y="4572000"/>
            <a:ext cx="7696200" cy="838200"/>
          </a:xfrm>
          <a:prstGeom prst="flowChartProcess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How to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store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,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query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and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process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these data efficiently?</a:t>
            </a:r>
          </a:p>
        </p:txBody>
      </p:sp>
    </p:spTree>
    <p:extLst>
      <p:ext uri="{BB962C8B-B14F-4D97-AF65-F5344CB8AC3E}">
        <p14:creationId xmlns:p14="http://schemas.microsoft.com/office/powerpoint/2010/main" val="3834551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 bwMode="auto">
          <a:xfrm>
            <a:off x="1143000" y="5562600"/>
            <a:ext cx="4648200" cy="618530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0700" y="138113"/>
            <a:ext cx="7937500" cy="1157287"/>
          </a:xfrm>
        </p:spPr>
        <p:txBody>
          <a:bodyPr/>
          <a:lstStyle/>
          <a:p>
            <a:r>
              <a:rPr lang="en-US" dirty="0"/>
              <a:t>MongoDB Create and Query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295400"/>
            <a:ext cx="8534400" cy="4038600"/>
          </a:xfrm>
        </p:spPr>
        <p:txBody>
          <a:bodyPr>
            <a:noAutofit/>
          </a:bodyPr>
          <a:lstStyle/>
          <a:p>
            <a:r>
              <a:rPr lang="en-US" sz="2400" dirty="0"/>
              <a:t>Create a collection: </a:t>
            </a:r>
          </a:p>
          <a:p>
            <a:pPr marL="357188" indent="0">
              <a:buNone/>
            </a:pPr>
            <a:r>
              <a:rPr lang="en-US" sz="2400" dirty="0" err="1">
                <a:solidFill>
                  <a:schemeClr val="accent2">
                    <a:lumMod val="75000"/>
                  </a:schemeClr>
                </a:solidFill>
              </a:rPr>
              <a:t>db.createCollection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(&lt;name&gt;, &lt;</a:t>
            </a:r>
            <a:r>
              <a:rPr lang="en-US" sz="2400" dirty="0">
                <a:solidFill>
                  <a:srgbClr val="FF0000"/>
                </a:solidFill>
              </a:rPr>
              <a:t>options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&gt;) 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2000" dirty="0"/>
              <a:t>options: specify the number of documents in a collection etc.</a:t>
            </a:r>
          </a:p>
          <a:p>
            <a:pPr marL="0" indent="0">
              <a:spcBef>
                <a:spcPts val="1800"/>
              </a:spcBef>
              <a:buNone/>
            </a:pPr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           </a:t>
            </a:r>
            <a:r>
              <a:rPr lang="en-US" sz="2400" dirty="0" err="1">
                <a:solidFill>
                  <a:schemeClr val="accent2">
                    <a:lumMod val="75000"/>
                  </a:schemeClr>
                </a:solidFill>
              </a:rPr>
              <a:t>db.createCollection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(“students”, {max : 5000})</a:t>
            </a:r>
          </a:p>
          <a:p>
            <a:endParaRPr lang="en-US" sz="2400" dirty="0"/>
          </a:p>
          <a:p>
            <a:r>
              <a:rPr lang="en-US" sz="2400" dirty="0"/>
              <a:t>Insert a document:</a:t>
            </a:r>
          </a:p>
          <a:p>
            <a:pPr marL="357188" indent="0">
              <a:buNone/>
            </a:pPr>
            <a:r>
              <a:rPr lang="en-US" altLang="zh-TW" sz="2400" dirty="0">
                <a:solidFill>
                  <a:schemeClr val="accent2">
                    <a:lumMod val="75000"/>
                  </a:schemeClr>
                </a:solidFill>
              </a:rPr>
              <a:t>db.&lt;collection&gt;.insert(&lt;document&gt;)</a:t>
            </a:r>
            <a:endParaRPr lang="en-US" sz="2400" dirty="0"/>
          </a:p>
          <a:p>
            <a:pPr marL="357188" lvl="1" indent="0">
              <a:spcBef>
                <a:spcPts val="2400"/>
              </a:spcBef>
              <a:buNone/>
            </a:pPr>
            <a:r>
              <a:rPr lang="en-US" sz="2000" dirty="0">
                <a:solidFill>
                  <a:schemeClr val="accent2">
                    <a:lumMod val="75000"/>
                  </a:schemeClr>
                </a:solidFill>
              </a:rPr>
              <a:t>        </a:t>
            </a:r>
            <a:r>
              <a:rPr lang="en-US" sz="2000" dirty="0" err="1">
                <a:solidFill>
                  <a:schemeClr val="accent2">
                    <a:lumMod val="75000"/>
                  </a:schemeClr>
                </a:solidFill>
              </a:rPr>
              <a:t>db.students.insert</a:t>
            </a:r>
            <a:r>
              <a:rPr lang="en-US" sz="2000" dirty="0">
                <a:solidFill>
                  <a:schemeClr val="accent2">
                    <a:lumMod val="75000"/>
                  </a:schemeClr>
                </a:solidFill>
              </a:rPr>
              <a:t>({“name”: “</a:t>
            </a:r>
            <a:r>
              <a:rPr lang="en-US" sz="2000" dirty="0" err="1">
                <a:solidFill>
                  <a:schemeClr val="accent2">
                    <a:lumMod val="75000"/>
                  </a:schemeClr>
                </a:solidFill>
              </a:rPr>
              <a:t>nguyen</a:t>
            </a:r>
            <a:r>
              <a:rPr lang="en-US" sz="2000" dirty="0">
                <a:solidFill>
                  <a:schemeClr val="accent2">
                    <a:lumMod val="75000"/>
                  </a:schemeClr>
                </a:solidFill>
              </a:rPr>
              <a:t>”, “age”: 24, “gender”: “male”})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02111984F565}" type="slidenum">
              <a:rPr kumimoji="0" lang="en-US" sz="2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Arial" charset="0"/>
              </a:rPr>
              <a:pPr marL="0" marR="0" lvl="0" indent="0" algn="ct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sz="2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Arial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143000" y="5257800"/>
            <a:ext cx="75438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Font typeface="Arial" charset="0"/>
              <a:buNone/>
            </a:pPr>
            <a:r>
              <a:rPr lang="en-US" altLang="zh-TW" dirty="0">
                <a:solidFill>
                  <a:schemeClr val="bg2"/>
                </a:solidFill>
                <a:sym typeface="Wingdings" pitchFamily="2" charset="2"/>
              </a:rPr>
              <a:t>&lt;=&gt;</a:t>
            </a:r>
          </a:p>
          <a:p>
            <a:pPr marL="0" indent="0">
              <a:buFont typeface="Arial" charset="0"/>
              <a:buNone/>
            </a:pPr>
            <a:r>
              <a:rPr lang="en-US" altLang="zh-TW" dirty="0">
                <a:solidFill>
                  <a:schemeClr val="bg2"/>
                </a:solidFill>
              </a:rPr>
              <a:t>INSERT INTO </a:t>
            </a:r>
            <a:r>
              <a:rPr lang="en-US" altLang="zh-TW" dirty="0">
                <a:solidFill>
                  <a:schemeClr val="accent6">
                    <a:lumMod val="75000"/>
                  </a:schemeClr>
                </a:solidFill>
              </a:rPr>
              <a:t>students(name, age, gender)</a:t>
            </a:r>
          </a:p>
          <a:p>
            <a:pPr marL="0" indent="0">
              <a:buFont typeface="Arial" charset="0"/>
              <a:buNone/>
            </a:pPr>
            <a:r>
              <a:rPr lang="en-US" altLang="zh-TW" dirty="0">
                <a:solidFill>
                  <a:schemeClr val="bg2"/>
                </a:solidFill>
              </a:rPr>
              <a:t>VALUES (‘</a:t>
            </a:r>
            <a:r>
              <a:rPr lang="en-US" altLang="zh-TW" dirty="0" err="1">
                <a:solidFill>
                  <a:schemeClr val="accent2">
                    <a:lumMod val="75000"/>
                  </a:schemeClr>
                </a:solidFill>
              </a:rPr>
              <a:t>nguyen</a:t>
            </a:r>
            <a:r>
              <a:rPr lang="en-US" altLang="zh-TW" dirty="0">
                <a:solidFill>
                  <a:schemeClr val="accent2">
                    <a:lumMod val="75000"/>
                  </a:schemeClr>
                </a:solidFill>
              </a:rPr>
              <a:t>’, 24, ‘male’</a:t>
            </a:r>
            <a:r>
              <a:rPr lang="en-US" altLang="zh-TW" dirty="0">
                <a:solidFill>
                  <a:schemeClr val="bg2"/>
                </a:solidFill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209697030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219200" y="762000"/>
            <a:ext cx="64008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Arial" charset="0"/>
              </a:rPr>
              <a:t>Retrieving Data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469355" y="381000"/>
          <a:ext cx="8369845" cy="61721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514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183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69068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bg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SQL Statement</a:t>
                      </a:r>
                      <a:r>
                        <a:rPr lang="en-US" sz="2400" baseline="0" dirty="0">
                          <a:solidFill>
                            <a:schemeClr val="bg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endParaRPr lang="en-US" sz="2400" dirty="0">
                        <a:solidFill>
                          <a:schemeClr val="bg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dirty="0" err="1">
                          <a:solidFill>
                            <a:schemeClr val="bg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MongoDB</a:t>
                      </a:r>
                      <a:r>
                        <a:rPr lang="en-US" sz="2400" dirty="0">
                          <a:solidFill>
                            <a:schemeClr val="bg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commands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6813"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SELECT * </a:t>
                      </a:r>
                    </a:p>
                    <a:p>
                      <a:r>
                        <a:rPr lang="en-US" sz="2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FROM table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db.collection.find</a:t>
                      </a:r>
                      <a:r>
                        <a:rPr lang="en-US" sz="2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4557"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SELECT * </a:t>
                      </a:r>
                    </a:p>
                    <a:p>
                      <a:r>
                        <a:rPr lang="en-US" sz="2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FROM table</a:t>
                      </a:r>
                    </a:p>
                    <a:p>
                      <a:r>
                        <a:rPr lang="en-US" sz="2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WHERE artist = ‘Nirvana’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db.collection.find</a:t>
                      </a:r>
                      <a:r>
                        <a:rPr lang="en-US" sz="2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({</a:t>
                      </a:r>
                      <a:r>
                        <a:rPr lang="en-US" sz="24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Artist:”Nirvana</a:t>
                      </a:r>
                      <a:r>
                        <a:rPr lang="en-US" sz="2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”})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4557"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SELECT*</a:t>
                      </a:r>
                    </a:p>
                    <a:p>
                      <a:r>
                        <a:rPr lang="en-US" sz="2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FROM table</a:t>
                      </a:r>
                    </a:p>
                    <a:p>
                      <a:r>
                        <a:rPr lang="en-US" sz="2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ORDER</a:t>
                      </a:r>
                      <a:r>
                        <a:rPr lang="en-US" sz="2400" baseline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BY Title</a:t>
                      </a:r>
                      <a:endParaRPr lang="en-US" sz="2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db.collection.find</a:t>
                      </a:r>
                      <a:r>
                        <a:rPr lang="en-US" sz="2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().sort(Title:1)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69068"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DISTINCT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.distinct()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69068"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GROUP</a:t>
                      </a:r>
                      <a:r>
                        <a:rPr lang="en-US" sz="2400" baseline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BY</a:t>
                      </a:r>
                      <a:endParaRPr lang="en-US" sz="2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.group()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69068"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&gt;=,</a:t>
                      </a:r>
                      <a:r>
                        <a:rPr lang="en-US" sz="2400" baseline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&lt;</a:t>
                      </a:r>
                      <a:endParaRPr lang="en-US" sz="2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$</a:t>
                      </a:r>
                      <a:r>
                        <a:rPr lang="en-US" sz="24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gte</a:t>
                      </a:r>
                      <a:r>
                        <a:rPr lang="en-US" sz="2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, $</a:t>
                      </a:r>
                      <a:r>
                        <a:rPr lang="en-US" sz="24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lt</a:t>
                      </a:r>
                      <a:endParaRPr lang="en-US" sz="2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714717C-364C-4909-8A82-9E8E613A83C9}" type="slidenum">
              <a:rPr kumimoji="0" lang="en-US" altLang="zh-TW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altLang="zh-TW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75054189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520700" y="1295400"/>
            <a:ext cx="8042275" cy="5149850"/>
          </a:xfrm>
        </p:spPr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buFont typeface="Symbol" panose="05050102010706020507" pitchFamily="18" charset="2"/>
              <a:buChar char=""/>
              <a:defRPr/>
            </a:pPr>
            <a:r>
              <a:rPr lang="en-US" sz="2800" dirty="0"/>
              <a:t>Get all docs: </a:t>
            </a:r>
            <a:r>
              <a:rPr lang="en-US" sz="2800" dirty="0">
                <a:solidFill>
                  <a:schemeClr val="accent2">
                    <a:lumMod val="75000"/>
                  </a:schemeClr>
                </a:solidFill>
              </a:rPr>
              <a:t>db.&lt;collection&gt;.find()</a:t>
            </a:r>
          </a:p>
          <a:p>
            <a:pPr lvl="1" fontAlgn="auto">
              <a:spcAft>
                <a:spcPts val="0"/>
              </a:spcAft>
              <a:buFont typeface="Calibri" panose="020F0502020204030204" pitchFamily="34" charset="0"/>
              <a:buChar char="−"/>
              <a:defRPr/>
            </a:pPr>
            <a:r>
              <a:rPr lang="en-US" sz="2400" dirty="0"/>
              <a:t>Returns a cursor, which is iterated over shell to display up to first 20 results.</a:t>
            </a:r>
          </a:p>
          <a:p>
            <a:pPr lvl="1" fontAlgn="auto">
              <a:spcAft>
                <a:spcPts val="0"/>
              </a:spcAft>
              <a:buFont typeface="Calibri" panose="020F0502020204030204" pitchFamily="34" charset="0"/>
              <a:buChar char="−"/>
              <a:defRPr/>
            </a:pPr>
            <a:r>
              <a:rPr lang="en-US" sz="2400" dirty="0"/>
              <a:t>Add </a:t>
            </a:r>
            <a:r>
              <a:rPr lang="en-US" sz="2400" dirty="0">
                <a:solidFill>
                  <a:srgbClr val="FF0000"/>
                </a:solidFill>
              </a:rPr>
              <a:t>.limit(&lt;number&gt;) </a:t>
            </a:r>
            <a:r>
              <a:rPr lang="en-US" sz="2400" dirty="0"/>
              <a:t>to limit results</a:t>
            </a:r>
          </a:p>
          <a:p>
            <a:pPr lvl="1" fontAlgn="auto">
              <a:spcAft>
                <a:spcPts val="0"/>
              </a:spcAft>
              <a:buFont typeface="Calibri" panose="020F0502020204030204" pitchFamily="34" charset="0"/>
              <a:buChar char="−"/>
              <a:defRPr/>
            </a:pPr>
            <a:r>
              <a:rPr lang="en-US" sz="2400" dirty="0"/>
              <a:t>SELECT * FROM &lt;table&gt;;</a:t>
            </a:r>
          </a:p>
          <a:p>
            <a:pPr fontAlgn="auto">
              <a:spcAft>
                <a:spcPts val="0"/>
              </a:spcAft>
              <a:buFont typeface="Symbol" panose="05050102010706020507" pitchFamily="18" charset="2"/>
              <a:buChar char="·"/>
              <a:defRPr/>
            </a:pPr>
            <a:r>
              <a:rPr lang="en-US" sz="2800" dirty="0"/>
              <a:t>Get one doc: </a:t>
            </a:r>
            <a:r>
              <a:rPr lang="en-US" sz="2800" dirty="0">
                <a:solidFill>
                  <a:schemeClr val="accent2">
                    <a:lumMod val="75000"/>
                  </a:schemeClr>
                </a:solidFill>
              </a:rPr>
              <a:t>db.&lt;collection&gt;.</a:t>
            </a:r>
            <a:r>
              <a:rPr lang="en-US" sz="2800" dirty="0" err="1">
                <a:solidFill>
                  <a:schemeClr val="accent2">
                    <a:lumMod val="75000"/>
                  </a:schemeClr>
                </a:solidFill>
              </a:rPr>
              <a:t>findOne</a:t>
            </a:r>
            <a:r>
              <a:rPr lang="en-US" sz="2800" dirty="0">
                <a:solidFill>
                  <a:schemeClr val="accent2">
                    <a:lumMod val="75000"/>
                  </a:schemeClr>
                </a:solidFill>
              </a:rPr>
              <a:t>()</a:t>
            </a:r>
          </a:p>
          <a:p>
            <a:pPr>
              <a:buFont typeface="Symbol" panose="05050102010706020507" pitchFamily="18" charset="2"/>
              <a:buChar char="·"/>
            </a:pPr>
            <a:r>
              <a:rPr lang="en-US" altLang="zh-TW" sz="2800" dirty="0"/>
              <a:t>Query with conditions:</a:t>
            </a:r>
          </a:p>
          <a:p>
            <a:pPr marL="0" indent="0">
              <a:buNone/>
            </a:pPr>
            <a:r>
              <a:rPr lang="en-US" altLang="zh-TW" sz="2800" dirty="0">
                <a:solidFill>
                  <a:schemeClr val="accent2">
                    <a:lumMod val="75000"/>
                  </a:schemeClr>
                </a:solidFill>
              </a:rPr>
              <a:t>           db.&lt;collection&gt;.find({&lt;field&gt;:&lt;value&gt;})</a:t>
            </a:r>
          </a:p>
          <a:p>
            <a:pPr marL="0" indent="0">
              <a:buNone/>
            </a:pPr>
            <a:r>
              <a:rPr lang="en-US" altLang="zh-TW" sz="2400" dirty="0">
                <a:solidFill>
                  <a:schemeClr val="accent6">
                    <a:lumMod val="75000"/>
                  </a:schemeClr>
                </a:solidFill>
              </a:rPr>
              <a:t>     </a:t>
            </a:r>
          </a:p>
          <a:p>
            <a:pPr marL="0" indent="0">
              <a:buNone/>
            </a:pPr>
            <a:r>
              <a:rPr lang="en-US" altLang="zh-TW" sz="2800" dirty="0">
                <a:solidFill>
                  <a:schemeClr val="accent6">
                    <a:lumMod val="75000"/>
                  </a:schemeClr>
                </a:solidFill>
              </a:rPr>
              <a:t>           </a:t>
            </a:r>
            <a:r>
              <a:rPr lang="en-US" altLang="zh-TW" sz="2800" dirty="0" err="1">
                <a:solidFill>
                  <a:schemeClr val="accent6">
                    <a:lumMod val="75000"/>
                  </a:schemeClr>
                </a:solidFill>
              </a:rPr>
              <a:t>db.students.find</a:t>
            </a:r>
            <a:r>
              <a:rPr lang="en-US" altLang="zh-TW" sz="2800" dirty="0">
                <a:solidFill>
                  <a:schemeClr val="accent6">
                    <a:lumMod val="75000"/>
                  </a:schemeClr>
                </a:solidFill>
              </a:rPr>
              <a:t>({ “gender”: “female”}).limit(5)</a:t>
            </a:r>
          </a:p>
          <a:p>
            <a:pPr marL="0" indent="0">
              <a:buNone/>
            </a:pPr>
            <a:endParaRPr lang="en-US" altLang="zh-TW" sz="28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CRUD: Querying 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714717C-364C-4909-8A82-9E8E613A83C9}" type="slidenum">
              <a:rPr kumimoji="0" lang="en-US" altLang="zh-TW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altLang="zh-TW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31732639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 bwMode="auto">
          <a:xfrm>
            <a:off x="520700" y="3810000"/>
            <a:ext cx="6870700" cy="1371600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7650" name="Content Placeholder 2"/>
          <p:cNvSpPr>
            <a:spLocks noGrp="1"/>
          </p:cNvSpPr>
          <p:nvPr>
            <p:ph idx="1"/>
          </p:nvPr>
        </p:nvSpPr>
        <p:spPr>
          <a:xfrm>
            <a:off x="520700" y="1480344"/>
            <a:ext cx="8470900" cy="4006056"/>
          </a:xfrm>
        </p:spPr>
        <p:txBody>
          <a:bodyPr rtlCol="0">
            <a:normAutofit/>
          </a:bodyPr>
          <a:lstStyle/>
          <a:p>
            <a:pPr marL="0" indent="0" fontAlgn="auto">
              <a:spcAft>
                <a:spcPts val="0"/>
              </a:spcAft>
              <a:buFont typeface="Arial" charset="0"/>
              <a:buNone/>
              <a:defRPr/>
            </a:pPr>
            <a:r>
              <a:rPr lang="en-US" sz="2400" b="1" dirty="0"/>
              <a:t>“AND”</a:t>
            </a:r>
          </a:p>
          <a:p>
            <a:pPr marL="0" indent="0" fontAlgn="auto">
              <a:spcAft>
                <a:spcPts val="0"/>
              </a:spcAft>
              <a:buFont typeface="Arial" charset="0"/>
              <a:buNone/>
              <a:defRPr/>
            </a:pPr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db.&lt;collection&gt;.find({&lt;field1&gt;:&lt;value1&gt;, &lt;field2&gt;:&lt;value2&gt;})</a:t>
            </a:r>
          </a:p>
          <a:p>
            <a:pPr marL="0" indent="0" fontAlgn="auto">
              <a:spcAft>
                <a:spcPts val="0"/>
              </a:spcAft>
              <a:buNone/>
              <a:defRPr/>
            </a:pPr>
            <a:endParaRPr lang="en-US" altLang="zh-TW" sz="2800" dirty="0">
              <a:solidFill>
                <a:schemeClr val="accent6">
                  <a:lumMod val="75000"/>
                </a:schemeClr>
              </a:solidFill>
            </a:endParaRPr>
          </a:p>
          <a:p>
            <a:pPr marL="0" indent="0" fontAlgn="auto">
              <a:spcAft>
                <a:spcPts val="0"/>
              </a:spcAft>
              <a:buNone/>
              <a:defRPr/>
            </a:pPr>
            <a:r>
              <a:rPr lang="en-US" altLang="zh-TW" sz="2400" dirty="0" err="1">
                <a:solidFill>
                  <a:schemeClr val="accent6">
                    <a:lumMod val="75000"/>
                  </a:schemeClr>
                </a:solidFill>
              </a:rPr>
              <a:t>db.students.find</a:t>
            </a:r>
            <a:r>
              <a:rPr lang="en-US" altLang="zh-TW" sz="2400" dirty="0">
                <a:solidFill>
                  <a:schemeClr val="accent6">
                    <a:lumMod val="75000"/>
                  </a:schemeClr>
                </a:solidFill>
              </a:rPr>
              <a:t>( { “gender”: “female”, “age”: {$lte:20}}) </a:t>
            </a:r>
          </a:p>
          <a:p>
            <a:pPr marL="0" indent="0" fontAlgn="auto">
              <a:spcAft>
                <a:spcPts val="0"/>
              </a:spcAft>
              <a:buFont typeface="Arial" charset="0"/>
              <a:buNone/>
              <a:defRPr/>
            </a:pPr>
            <a:endParaRPr lang="en-US" sz="2800" dirty="0">
              <a:solidFill>
                <a:schemeClr val="accent2">
                  <a:lumMod val="75000"/>
                </a:schemeClr>
              </a:solidFill>
            </a:endParaRPr>
          </a:p>
          <a:p>
            <a:pPr marL="0" indent="0" fontAlgn="auto">
              <a:spcAft>
                <a:spcPts val="0"/>
              </a:spcAft>
              <a:buFont typeface="Arial" charset="0"/>
              <a:buNone/>
              <a:defRPr/>
            </a:pPr>
            <a:r>
              <a:rPr lang="en-US" sz="2400" dirty="0"/>
              <a:t>SELECT *</a:t>
            </a:r>
          </a:p>
          <a:p>
            <a:pPr marL="0" indent="0" fontAlgn="auto">
              <a:spcAft>
                <a:spcPts val="0"/>
              </a:spcAft>
              <a:buFont typeface="Arial" charset="0"/>
              <a:buNone/>
              <a:defRPr/>
            </a:pPr>
            <a:r>
              <a:rPr lang="en-US" sz="2400" dirty="0"/>
              <a:t>FROM students</a:t>
            </a:r>
          </a:p>
          <a:p>
            <a:pPr marL="0" indent="0" fontAlgn="auto">
              <a:spcAft>
                <a:spcPts val="0"/>
              </a:spcAft>
              <a:buFont typeface="Arial" charset="0"/>
              <a:buNone/>
              <a:defRPr/>
            </a:pPr>
            <a:r>
              <a:rPr lang="en-US" sz="2400" dirty="0"/>
              <a:t>WHERE gender = “female” AND age &lt;= 20;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CRUD: Querying 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14717C-364C-4909-8A82-9E8E613A83C9}" type="slidenum">
              <a:rPr lang="en-US" altLang="zh-TW" smtClean="0"/>
              <a:pPr/>
              <a:t>43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61088270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 bwMode="auto">
          <a:xfrm>
            <a:off x="520700" y="3352800"/>
            <a:ext cx="6337300" cy="1219200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0700" y="1480344"/>
            <a:ext cx="8470900" cy="4919662"/>
          </a:xfrm>
        </p:spPr>
        <p:txBody>
          <a:bodyPr rtlCol="0">
            <a:normAutofit/>
          </a:bodyPr>
          <a:lstStyle/>
          <a:p>
            <a:pPr marL="0" indent="0" fontAlgn="auto">
              <a:spcAft>
                <a:spcPts val="0"/>
              </a:spcAft>
              <a:buFont typeface="Arial" charset="0"/>
              <a:buNone/>
              <a:defRPr/>
            </a:pPr>
            <a:r>
              <a:rPr lang="en-US" sz="2400" b="1" dirty="0"/>
              <a:t>“OR”</a:t>
            </a:r>
          </a:p>
          <a:p>
            <a:pPr marL="0" indent="0" fontAlgn="auto">
              <a:spcBef>
                <a:spcPct val="0"/>
              </a:spcBef>
              <a:spcAft>
                <a:spcPts val="0"/>
              </a:spcAft>
              <a:buFont typeface="Arial" charset="0"/>
              <a:buNone/>
              <a:defRPr/>
            </a:pPr>
            <a:r>
              <a:rPr lang="en-US" sz="2400" dirty="0">
                <a:solidFill>
                  <a:schemeClr val="accent2">
                    <a:lumMod val="75000"/>
                  </a:schemeClr>
                </a:solidFill>
                <a:ea typeface="MS Mincho" pitchFamily="49" charset="-128"/>
              </a:rPr>
              <a:t>db.&lt;collection&gt;.find({ $or: [&lt;field&gt;:&lt;value1&gt;, &lt;field&gt;:&lt;value2&gt;]})</a:t>
            </a:r>
          </a:p>
          <a:p>
            <a:pPr marL="0" indent="0" fontAlgn="auto">
              <a:spcBef>
                <a:spcPct val="0"/>
              </a:spcBef>
              <a:spcAft>
                <a:spcPts val="0"/>
              </a:spcAft>
              <a:buFont typeface="Arial" charset="0"/>
              <a:buNone/>
              <a:defRPr/>
            </a:pPr>
            <a:endParaRPr lang="en-US" sz="2400" dirty="0">
              <a:ea typeface="MS Mincho" pitchFamily="49" charset="-128"/>
            </a:endParaRPr>
          </a:p>
          <a:p>
            <a:pPr marL="0" indent="0" fontAlgn="auto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zh-TW" sz="2400" dirty="0" err="1">
                <a:solidFill>
                  <a:schemeClr val="accent6">
                    <a:lumMod val="75000"/>
                  </a:schemeClr>
                </a:solidFill>
              </a:rPr>
              <a:t>db.students.find</a:t>
            </a:r>
            <a:r>
              <a:rPr lang="en-US" altLang="zh-TW" sz="2400" dirty="0">
                <a:solidFill>
                  <a:schemeClr val="accent6">
                    <a:lumMod val="75000"/>
                  </a:schemeClr>
                </a:solidFill>
              </a:rPr>
              <a:t>({ $or: [“age”: {$lte:20}, “age”: {$gte:40}]}) </a:t>
            </a:r>
            <a:endParaRPr lang="en-US" sz="2400" dirty="0">
              <a:ea typeface="MS Mincho" pitchFamily="49" charset="-128"/>
            </a:endParaRPr>
          </a:p>
          <a:p>
            <a:pPr marL="0" indent="0" fontAlgn="auto">
              <a:spcBef>
                <a:spcPct val="0"/>
              </a:spcBef>
              <a:spcAft>
                <a:spcPts val="0"/>
              </a:spcAft>
              <a:buFont typeface="Arial" charset="0"/>
              <a:buNone/>
              <a:defRPr/>
            </a:pPr>
            <a:endParaRPr lang="en-US" sz="2400" dirty="0">
              <a:ea typeface="MS Mincho" pitchFamily="49" charset="-128"/>
            </a:endParaRPr>
          </a:p>
          <a:p>
            <a:pPr marL="0" indent="0" fontAlgn="auto">
              <a:spcBef>
                <a:spcPct val="0"/>
              </a:spcBef>
              <a:spcAft>
                <a:spcPts val="0"/>
              </a:spcAft>
              <a:buFont typeface="Arial" charset="0"/>
              <a:buNone/>
              <a:defRPr/>
            </a:pPr>
            <a:r>
              <a:rPr lang="en-US" sz="2400" dirty="0">
                <a:ea typeface="MS Mincho" pitchFamily="49" charset="-128"/>
              </a:rPr>
              <a:t>SELECT *</a:t>
            </a:r>
          </a:p>
          <a:p>
            <a:pPr marL="0" indent="0" fontAlgn="auto">
              <a:spcBef>
                <a:spcPct val="0"/>
              </a:spcBef>
              <a:spcAft>
                <a:spcPts val="0"/>
              </a:spcAft>
              <a:buFont typeface="Arial" charset="0"/>
              <a:buNone/>
              <a:defRPr/>
            </a:pPr>
            <a:r>
              <a:rPr lang="en-US" sz="2400" dirty="0">
                <a:ea typeface="MS Mincho" pitchFamily="49" charset="-128"/>
              </a:rPr>
              <a:t>FROM students</a:t>
            </a:r>
            <a:br>
              <a:rPr lang="en-US" sz="2400" dirty="0">
                <a:ea typeface="MS Mincho" pitchFamily="49" charset="-128"/>
              </a:rPr>
            </a:br>
            <a:r>
              <a:rPr lang="en-US" sz="2400" dirty="0">
                <a:ea typeface="MS Mincho" pitchFamily="49" charset="-128"/>
              </a:rPr>
              <a:t>WHERE age &lt;= 20 OR age &gt;= 40;</a:t>
            </a:r>
          </a:p>
          <a:p>
            <a:pPr marL="0" indent="0" fontAlgn="auto">
              <a:spcAft>
                <a:spcPts val="0"/>
              </a:spcAft>
              <a:buFont typeface="Arial" charset="0"/>
              <a:buNone/>
              <a:defRPr/>
            </a:pPr>
            <a:endParaRPr lang="en-US" sz="2400" dirty="0"/>
          </a:p>
          <a:p>
            <a:pPr marL="0" indent="0" fontAlgn="auto">
              <a:spcAft>
                <a:spcPts val="0"/>
              </a:spcAft>
              <a:buFont typeface="Arial" charset="0"/>
              <a:buNone/>
              <a:defRPr/>
            </a:pPr>
            <a:r>
              <a:rPr lang="en-US" sz="2400" b="1" dirty="0"/>
              <a:t>Checking for multiple values of same field</a:t>
            </a:r>
          </a:p>
          <a:p>
            <a:pPr marL="0" indent="0" fontAlgn="auto">
              <a:spcAft>
                <a:spcPts val="0"/>
              </a:spcAft>
              <a:buFont typeface="Arial" charset="0"/>
              <a:buNone/>
              <a:defRPr/>
            </a:pPr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db.&lt;collection&gt;.find({&lt;field&gt;: {$in [&lt;value&gt;, &lt;value&gt;]}})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CRUD: Querying 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14717C-364C-4909-8A82-9E8E613A83C9}" type="slidenum">
              <a:rPr lang="en-US" altLang="zh-TW" smtClean="0"/>
              <a:pPr/>
              <a:t>44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13606513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 bwMode="auto">
          <a:xfrm>
            <a:off x="520700" y="2895600"/>
            <a:ext cx="2298700" cy="914400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48134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Font typeface="Arial" charset="0"/>
              <a:buNone/>
            </a:pPr>
            <a:r>
              <a:rPr lang="en-US" b="1" dirty="0"/>
              <a:t>Including/excluding document fields</a:t>
            </a:r>
          </a:p>
          <a:p>
            <a:pPr marL="0" indent="0">
              <a:buFont typeface="Arial" charset="0"/>
              <a:buNone/>
            </a:pPr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db.&lt;collection&gt;.find({&lt;field1&gt;:&lt;value&gt;}, {&lt;field2&gt;: 0})</a:t>
            </a:r>
          </a:p>
          <a:p>
            <a:pPr marL="0" indent="0">
              <a:buFont typeface="Arial" charset="0"/>
              <a:buNone/>
            </a:pPr>
            <a:endParaRPr lang="en-US" sz="2400" dirty="0"/>
          </a:p>
          <a:p>
            <a:pPr marL="0" indent="0">
              <a:buFont typeface="Arial" charset="0"/>
              <a:buNone/>
            </a:pPr>
            <a:r>
              <a:rPr lang="en-US" sz="2400" dirty="0"/>
              <a:t>SELECT field1</a:t>
            </a:r>
          </a:p>
          <a:p>
            <a:pPr marL="0" indent="0">
              <a:buFont typeface="Arial" charset="0"/>
              <a:buNone/>
            </a:pPr>
            <a:r>
              <a:rPr lang="en-US" sz="2400" dirty="0"/>
              <a:t>FROM &lt;table&gt;;</a:t>
            </a:r>
          </a:p>
          <a:p>
            <a:pPr marL="0" indent="0">
              <a:buFont typeface="Arial" charset="0"/>
              <a:buNone/>
            </a:pPr>
            <a:endParaRPr lang="en-US" sz="2400" dirty="0"/>
          </a:p>
          <a:p>
            <a:pPr marL="0" indent="0">
              <a:buFont typeface="Arial" charset="0"/>
              <a:buNone/>
            </a:pPr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db.&lt;collection&gt;.find({&lt;field&gt;:&lt;value&gt;}, {&lt;field2&gt;: 1})</a:t>
            </a:r>
          </a:p>
          <a:p>
            <a:pPr marL="0" indent="0">
              <a:buFont typeface="Arial" charset="0"/>
              <a:buNone/>
            </a:pPr>
            <a:r>
              <a:rPr lang="en-US" b="1" dirty="0"/>
              <a:t>Find documents with or w/o field</a:t>
            </a:r>
          </a:p>
          <a:p>
            <a:pPr marL="0" indent="0">
              <a:buFont typeface="Arial" charset="0"/>
              <a:buNone/>
            </a:pPr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db.&lt;collection&gt;.find({&lt;field&gt;: { $exists: true}})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CRUD: Querying 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14717C-364C-4909-8A82-9E8E613A83C9}" type="slidenum">
              <a:rPr lang="en-US" altLang="zh-TW" smtClean="0"/>
              <a:pPr/>
              <a:t>45</a:t>
            </a:fld>
            <a:endParaRPr lang="en-US" altLang="zh-TW" dirty="0"/>
          </a:p>
        </p:txBody>
      </p:sp>
      <p:sp>
        <p:nvSpPr>
          <p:cNvPr id="3" name="文字方塊 2"/>
          <p:cNvSpPr txBox="1"/>
          <p:nvPr/>
        </p:nvSpPr>
        <p:spPr>
          <a:xfrm>
            <a:off x="6081713" y="2932981"/>
            <a:ext cx="2209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Excluding &lt;field2&gt;</a:t>
            </a:r>
          </a:p>
          <a:p>
            <a:r>
              <a:rPr lang="en-US" altLang="zh-TW" dirty="0">
                <a:solidFill>
                  <a:srgbClr val="FF0000"/>
                </a:solidFill>
              </a:rPr>
              <a:t>Including &lt;field2&gt;</a:t>
            </a:r>
            <a:endParaRPr lang="zh-TW" altLang="en-US" dirty="0">
              <a:solidFill>
                <a:srgbClr val="FF0000"/>
              </a:solidFill>
            </a:endParaRPr>
          </a:p>
        </p:txBody>
      </p:sp>
      <p:cxnSp>
        <p:nvCxnSpPr>
          <p:cNvPr id="8" name="直線單箭頭接點 7"/>
          <p:cNvCxnSpPr>
            <a:stCxn id="3" idx="0"/>
          </p:cNvCxnSpPr>
          <p:nvPr/>
        </p:nvCxnSpPr>
        <p:spPr bwMode="auto">
          <a:xfrm flipH="1" flipV="1">
            <a:off x="6781800" y="2514600"/>
            <a:ext cx="404813" cy="418381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triangle"/>
          </a:ln>
          <a:effectLst/>
        </p:spPr>
      </p:cxnSp>
      <p:cxnSp>
        <p:nvCxnSpPr>
          <p:cNvPr id="10" name="直線單箭頭接點 9"/>
          <p:cNvCxnSpPr>
            <a:stCxn id="3" idx="2"/>
          </p:cNvCxnSpPr>
          <p:nvPr/>
        </p:nvCxnSpPr>
        <p:spPr bwMode="auto">
          <a:xfrm flipH="1">
            <a:off x="6781800" y="3579312"/>
            <a:ext cx="404813" cy="535488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171815328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buClr>
                <a:schemeClr val="dk1"/>
              </a:buClr>
              <a:buSzPct val="30555"/>
              <a:buFont typeface="Arial"/>
              <a:buNone/>
            </a:pPr>
            <a:r>
              <a:rPr lang="en" dirty="0"/>
              <a:t>
</a:t>
            </a:r>
          </a:p>
          <a:p>
            <a:pPr>
              <a:buNone/>
            </a:pPr>
            <a:r>
              <a:rPr lang="en" dirty="0"/>
              <a:t>Query Example</a:t>
            </a:r>
          </a:p>
        </p:txBody>
      </p:sp>
      <p:sp>
        <p:nvSpPr>
          <p:cNvPr id="71" name="Shape 71"/>
          <p:cNvSpPr txBox="1">
            <a:spLocks noGrp="1"/>
          </p:cNvSpPr>
          <p:nvPr>
            <p:ph type="body" idx="4294967295"/>
          </p:nvPr>
        </p:nvSpPr>
        <p:spPr>
          <a:xfrm>
            <a:off x="381000" y="1676400"/>
            <a:ext cx="8458200" cy="3276600"/>
          </a:xfrm>
          <a:prstGeom prst="rect">
            <a:avLst/>
          </a:prstGeom>
          <a:noFill/>
        </p:spPr>
        <p:txBody>
          <a:bodyPr lIns="91425" tIns="91425" rIns="91425" bIns="91425" anchor="t" anchorCtr="0">
            <a:noAutofit/>
          </a:bodyPr>
          <a:lstStyle/>
          <a:p>
            <a:pPr lvl="0" rtl="0">
              <a:buClr>
                <a:schemeClr val="dk1"/>
              </a:buClr>
              <a:buSzPct val="110000"/>
              <a:buFont typeface="Arial"/>
              <a:buNone/>
            </a:pPr>
            <a:r>
              <a:rPr lang="en" sz="2400" dirty="0">
                <a:solidFill>
                  <a:schemeClr val="accent2">
                    <a:lumMod val="75000"/>
                  </a:schemeClr>
                </a:solidFill>
                <a:ea typeface="Source Code Pro"/>
                <a:sym typeface="Source Code Pro"/>
              </a:rPr>
              <a:t>db.posts.find({ author.name: “mike” })</a:t>
            </a:r>
          </a:p>
          <a:p>
            <a:pPr lvl="0" rtl="0">
              <a:buClr>
                <a:schemeClr val="dk1"/>
              </a:buClr>
              <a:buSzPct val="110000"/>
              <a:buFont typeface="Arial"/>
              <a:buNone/>
            </a:pPr>
            <a:r>
              <a:rPr lang="en" sz="2400" dirty="0">
                <a:solidFill>
                  <a:schemeClr val="accent2">
                    <a:lumMod val="75000"/>
                  </a:schemeClr>
                </a:solidFill>
                <a:ea typeface="Source Code Pro"/>
                <a:sym typeface="Source Code Pro"/>
              </a:rPr>
              <a:t>db.posts.find({ rating: { $gt: 2 }})</a:t>
            </a:r>
          </a:p>
          <a:p>
            <a:pPr lvl="0" rtl="0">
              <a:buClr>
                <a:schemeClr val="dk1"/>
              </a:buClr>
              <a:buSzPct val="110000"/>
              <a:buFont typeface="Arial"/>
              <a:buNone/>
            </a:pPr>
            <a:r>
              <a:rPr lang="en" sz="2400" dirty="0">
                <a:solidFill>
                  <a:schemeClr val="accent2">
                    <a:lumMod val="75000"/>
                  </a:schemeClr>
                </a:solidFill>
                <a:ea typeface="Source Code Pro"/>
                <a:sym typeface="Source Code Pro"/>
              </a:rPr>
              <a:t>db.posts.find({ tags: “software” }).pretty()</a:t>
            </a:r>
          </a:p>
          <a:p>
            <a:pPr lvl="0" rtl="0">
              <a:buNone/>
            </a:pPr>
            <a:r>
              <a:rPr lang="en" sz="2400" dirty="0">
                <a:solidFill>
                  <a:schemeClr val="accent2">
                    <a:lumMod val="75000"/>
                  </a:schemeClr>
                </a:solidFill>
                <a:ea typeface="Source Code Pro"/>
                <a:sym typeface="Source Code Pro"/>
              </a:rPr>
              <a:t>db.posts.find().sort({date: -1}).limit(10)</a:t>
            </a:r>
          </a:p>
          <a:p>
            <a:endParaRPr sz="2400" dirty="0"/>
          </a:p>
          <a:p>
            <a:pPr lvl="0" rtl="0">
              <a:buNone/>
            </a:pPr>
            <a:r>
              <a:rPr lang="en" sz="2400" dirty="0">
                <a:ea typeface="Source Code Pro"/>
                <a:sym typeface="Source Code Pro"/>
              </a:rPr>
              <a:t>// select * from posts where ‘economy’ in tags order by ts </a:t>
            </a:r>
            <a:r>
              <a:rPr lang="en" sz="2400" dirty="0">
                <a:solidFill>
                  <a:srgbClr val="FF0000"/>
                </a:solidFill>
                <a:ea typeface="Source Code Pro"/>
                <a:sym typeface="Source Code Pro"/>
              </a:rPr>
              <a:t>DESC</a:t>
            </a:r>
          </a:p>
          <a:p>
            <a:pPr marL="0" indent="0" rtl="0">
              <a:buNone/>
            </a:pPr>
            <a:r>
              <a:rPr lang="en" sz="2400" dirty="0">
                <a:solidFill>
                  <a:schemeClr val="accent2">
                    <a:lumMod val="75000"/>
                  </a:schemeClr>
                </a:solidFill>
                <a:ea typeface="Source Code Pro"/>
                <a:sym typeface="Source Code Pro"/>
              </a:rPr>
              <a:t>db.posts.find({tags :‘economy’}).sort({ts :-1 }).limit(10);</a:t>
            </a:r>
          </a:p>
        </p:txBody>
      </p:sp>
      <p:sp>
        <p:nvSpPr>
          <p:cNvPr id="72" name="Shape 72"/>
          <p:cNvSpPr txBox="1"/>
          <p:nvPr/>
        </p:nvSpPr>
        <p:spPr>
          <a:xfrm>
            <a:off x="520700" y="6019800"/>
            <a:ext cx="3657600" cy="457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" sz="1100" u="sng" kern="0" dirty="0">
                <a:solidFill>
                  <a:srgbClr val="185DA2"/>
                </a:solidFill>
                <a:latin typeface="Arial"/>
                <a:cs typeface="Arial"/>
                <a:sym typeface="Arial"/>
                <a:hlinkClick r:id="rId3"/>
              </a:rPr>
              <a:t>http://try.mongodb.org/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AFED34-832D-4783-8EAF-FBE747E19456}" type="slidenum">
              <a:rPr lang="en-US" altLang="zh-TW" smtClean="0"/>
              <a:pPr/>
              <a:t>46</a:t>
            </a:fld>
            <a:endParaRPr lang="en-US" altLang="zh-TW" dirty="0"/>
          </a:p>
        </p:txBody>
      </p:sp>
      <p:sp>
        <p:nvSpPr>
          <p:cNvPr id="6" name="矩形 5"/>
          <p:cNvSpPr/>
          <p:nvPr/>
        </p:nvSpPr>
        <p:spPr>
          <a:xfrm>
            <a:off x="389709" y="5514459"/>
            <a:ext cx="5181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Note: pretty() displays the results in a formatted way.</a:t>
            </a:r>
            <a:endParaRPr lang="zh-TW" altLang="en-US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3988532"/>
      </p:ext>
    </p:extLst>
  </p:cSld>
  <p:clrMapOvr>
    <a:masterClrMapping/>
  </p:clrMapOvr>
  <p:transition spd="slow">
    <p:cut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 bwMode="auto">
          <a:xfrm>
            <a:off x="535077" y="5226050"/>
            <a:ext cx="7708900" cy="1219200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30722" name="Content Placeholder 2"/>
          <p:cNvSpPr>
            <a:spLocks noGrp="1"/>
          </p:cNvSpPr>
          <p:nvPr>
            <p:ph idx="1"/>
          </p:nvPr>
        </p:nvSpPr>
        <p:spPr>
          <a:xfrm>
            <a:off x="520700" y="914400"/>
            <a:ext cx="8042275" cy="5638800"/>
          </a:xfrm>
        </p:spPr>
        <p:txBody>
          <a:bodyPr rtlCol="0">
            <a:normAutofit/>
          </a:bodyPr>
          <a:lstStyle/>
          <a:p>
            <a:pPr marL="0" indent="0" fontAlgn="auto">
              <a:spcAft>
                <a:spcPts val="0"/>
              </a:spcAft>
              <a:buFont typeface="Arial" charset="0"/>
              <a:buNone/>
              <a:defRPr/>
            </a:pPr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db.&lt;collection&gt;.update(</a:t>
            </a:r>
          </a:p>
          <a:p>
            <a:pPr marL="0" indent="0" fontAlgn="auto">
              <a:spcAft>
                <a:spcPts val="0"/>
              </a:spcAft>
              <a:buFont typeface="Arial" charset="0"/>
              <a:buNone/>
              <a:defRPr/>
            </a:pPr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{&lt;field1&gt;:&lt;value1&gt;}, </a:t>
            </a:r>
            <a:r>
              <a:rPr lang="en-US" sz="2400" dirty="0"/>
              <a:t>	                  //all docs in which field = value</a:t>
            </a:r>
          </a:p>
          <a:p>
            <a:pPr marL="0" indent="0" fontAlgn="auto">
              <a:spcAft>
                <a:spcPts val="0"/>
              </a:spcAft>
              <a:buFont typeface="Arial" charset="0"/>
              <a:buNone/>
              <a:defRPr/>
            </a:pPr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{$set: {&lt;field2&gt;:&lt;value2&gt;}},         </a:t>
            </a:r>
            <a:r>
              <a:rPr lang="en-US" sz="2400" dirty="0"/>
              <a:t>//set field to value</a:t>
            </a:r>
          </a:p>
          <a:p>
            <a:pPr marL="0" indent="0" fontAlgn="auto">
              <a:spcAft>
                <a:spcPts val="0"/>
              </a:spcAft>
              <a:buFont typeface="Arial" charset="0"/>
              <a:buNone/>
              <a:defRPr/>
            </a:pPr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{</a:t>
            </a:r>
            <a:r>
              <a:rPr lang="en-US" sz="2400" dirty="0" err="1">
                <a:solidFill>
                  <a:schemeClr val="accent2">
                    <a:lumMod val="75000"/>
                  </a:schemeClr>
                </a:solidFill>
              </a:rPr>
              <a:t>multi:true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} )	</a:t>
            </a:r>
            <a:r>
              <a:rPr lang="en-US" sz="2400" dirty="0"/>
              <a:t>                               //update </a:t>
            </a:r>
            <a:r>
              <a:rPr lang="en-US" sz="2400" dirty="0">
                <a:solidFill>
                  <a:srgbClr val="FF0000"/>
                </a:solidFill>
              </a:rPr>
              <a:t>multiple</a:t>
            </a:r>
            <a:r>
              <a:rPr lang="en-US" sz="2400" dirty="0"/>
              <a:t> docs</a:t>
            </a:r>
          </a:p>
          <a:p>
            <a:pPr marL="0" indent="0" fontAlgn="auto">
              <a:spcAft>
                <a:spcPts val="0"/>
              </a:spcAft>
              <a:buFont typeface="Arial" charset="0"/>
              <a:buNone/>
              <a:defRPr/>
            </a:pPr>
            <a:endParaRPr lang="en-US" sz="2400" dirty="0"/>
          </a:p>
          <a:p>
            <a:pPr marL="0" indent="0" fontAlgn="auto">
              <a:spcAft>
                <a:spcPts val="0"/>
              </a:spcAft>
              <a:buFont typeface="Arial" charset="0"/>
              <a:buNone/>
              <a:defRPr/>
            </a:pPr>
            <a:r>
              <a:rPr lang="en-US" altLang="zh-TW" sz="2400" dirty="0">
                <a:solidFill>
                  <a:schemeClr val="accent2">
                    <a:lumMod val="75000"/>
                  </a:schemeClr>
                </a:solidFill>
              </a:rPr>
              <a:t>    </a:t>
            </a:r>
            <a:r>
              <a:rPr lang="en-US" altLang="zh-TW" sz="2400" dirty="0" err="1">
                <a:solidFill>
                  <a:schemeClr val="accent2">
                    <a:lumMod val="75000"/>
                  </a:schemeClr>
                </a:solidFill>
              </a:rPr>
              <a:t>db.students.update</a:t>
            </a:r>
            <a:r>
              <a:rPr lang="en-US" altLang="zh-TW" sz="2400" dirty="0">
                <a:solidFill>
                  <a:schemeClr val="accent2">
                    <a:lumMod val="75000"/>
                  </a:schemeClr>
                </a:solidFill>
              </a:rPr>
              <a:t>({'name':'</a:t>
            </a:r>
            <a:r>
              <a:rPr lang="en-US" altLang="zh-TW" sz="2400" dirty="0" err="1">
                <a:solidFill>
                  <a:schemeClr val="accent2">
                    <a:lumMod val="75000"/>
                  </a:schemeClr>
                </a:solidFill>
              </a:rPr>
              <a:t>nguyen</a:t>
            </a:r>
            <a:r>
              <a:rPr lang="en-US" altLang="zh-TW" sz="2400" dirty="0">
                <a:solidFill>
                  <a:schemeClr val="accent2">
                    <a:lumMod val="75000"/>
                  </a:schemeClr>
                </a:solidFill>
              </a:rPr>
              <a:t>'}, { $set:{'age': 20 } }  )</a:t>
            </a:r>
          </a:p>
          <a:p>
            <a:pPr marL="0" indent="0" fontAlgn="auto">
              <a:spcAft>
                <a:spcPts val="0"/>
              </a:spcAft>
              <a:buFont typeface="Arial" charset="0"/>
              <a:buNone/>
              <a:defRPr/>
            </a:pPr>
            <a:endParaRPr lang="en-US" sz="2400" dirty="0"/>
          </a:p>
          <a:p>
            <a:pPr marL="0" indent="0" fontAlgn="auto">
              <a:spcAft>
                <a:spcPts val="0"/>
              </a:spcAft>
              <a:buFont typeface="Arial" charset="0"/>
              <a:buNone/>
              <a:defRPr/>
            </a:pPr>
            <a:r>
              <a:rPr lang="en-US" sz="2400" dirty="0" err="1">
                <a:solidFill>
                  <a:srgbClr val="FF0000"/>
                </a:solidFill>
              </a:rPr>
              <a:t>upsert</a:t>
            </a:r>
            <a:r>
              <a:rPr lang="en-US" sz="2400" dirty="0"/>
              <a:t>: if true, creates a </a:t>
            </a:r>
            <a:r>
              <a:rPr lang="en-US" sz="2400" dirty="0">
                <a:solidFill>
                  <a:srgbClr val="FF0000"/>
                </a:solidFill>
              </a:rPr>
              <a:t>new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FF0000"/>
                </a:solidFill>
              </a:rPr>
              <a:t>doc</a:t>
            </a:r>
            <a:r>
              <a:rPr lang="en-US" sz="2400" dirty="0"/>
              <a:t> when </a:t>
            </a:r>
            <a:r>
              <a:rPr lang="en-US" sz="2400" dirty="0">
                <a:solidFill>
                  <a:srgbClr val="FF0000"/>
                </a:solidFill>
              </a:rPr>
              <a:t>none</a:t>
            </a:r>
            <a:r>
              <a:rPr lang="en-US" sz="2400" dirty="0"/>
              <a:t> matches search criteria.</a:t>
            </a:r>
          </a:p>
          <a:p>
            <a:pPr marL="0" indent="0" fontAlgn="auto">
              <a:spcAft>
                <a:spcPts val="0"/>
              </a:spcAft>
              <a:buFont typeface="Arial" charset="0"/>
              <a:buNone/>
              <a:defRPr/>
            </a:pPr>
            <a:endParaRPr lang="en-US" sz="2400" dirty="0"/>
          </a:p>
          <a:p>
            <a:pPr marL="0" indent="0" fontAlgn="auto">
              <a:spcAft>
                <a:spcPts val="0"/>
              </a:spcAft>
              <a:buFont typeface="Arial" charset="0"/>
              <a:buNone/>
              <a:defRPr/>
            </a:pPr>
            <a:endParaRPr lang="en-US" sz="2400" dirty="0"/>
          </a:p>
          <a:p>
            <a:pPr marL="0" indent="0" fontAlgn="auto">
              <a:spcAft>
                <a:spcPts val="0"/>
              </a:spcAft>
              <a:buFont typeface="Arial" charset="0"/>
              <a:buNone/>
              <a:defRPr/>
            </a:pPr>
            <a:r>
              <a:rPr lang="en-US" sz="2400" dirty="0"/>
              <a:t>UPDATE students</a:t>
            </a:r>
          </a:p>
          <a:p>
            <a:pPr marL="0" indent="0" fontAlgn="auto">
              <a:spcAft>
                <a:spcPts val="0"/>
              </a:spcAft>
              <a:buFont typeface="Arial" charset="0"/>
              <a:buNone/>
              <a:defRPr/>
            </a:pPr>
            <a:r>
              <a:rPr lang="en-US" sz="2400" dirty="0"/>
              <a:t>SET age = 20</a:t>
            </a:r>
          </a:p>
          <a:p>
            <a:pPr marL="0" indent="0" fontAlgn="auto">
              <a:spcAft>
                <a:spcPts val="0"/>
              </a:spcAft>
              <a:buFont typeface="Arial" charset="0"/>
              <a:buNone/>
              <a:defRPr/>
            </a:pPr>
            <a:r>
              <a:rPr lang="en-US" sz="2400" dirty="0"/>
              <a:t>WHERE name = “</a:t>
            </a:r>
            <a:r>
              <a:rPr lang="en-US" sz="2400" dirty="0" err="1"/>
              <a:t>nguyen</a:t>
            </a:r>
            <a:r>
              <a:rPr lang="en-US" sz="2400" dirty="0"/>
              <a:t>”;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0700" y="138113"/>
            <a:ext cx="7937500" cy="776287"/>
          </a:xfrm>
        </p:spPr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CRUD: Updating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14717C-364C-4909-8A82-9E8E613A83C9}" type="slidenum">
              <a:rPr lang="en-US" altLang="zh-TW" smtClean="0"/>
              <a:pPr/>
              <a:t>47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99543831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0700" y="138113"/>
            <a:ext cx="7937500" cy="928687"/>
          </a:xfrm>
        </p:spPr>
        <p:txBody>
          <a:bodyPr/>
          <a:lstStyle/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CRUD: Updating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4813" y="1147630"/>
            <a:ext cx="8686800" cy="5100770"/>
          </a:xfrm>
        </p:spPr>
        <p:txBody>
          <a:bodyPr/>
          <a:lstStyle/>
          <a:p>
            <a:pPr>
              <a:spcBef>
                <a:spcPts val="1800"/>
              </a:spcBef>
              <a:buFont typeface="Symbol" panose="05050102010706020507" pitchFamily="18" charset="2"/>
              <a:buChar char="·"/>
            </a:pPr>
            <a:r>
              <a:rPr lang="en-US" sz="2800" b="1" dirty="0"/>
              <a:t>To replace the existing document with new one: </a:t>
            </a:r>
          </a:p>
          <a:p>
            <a:pPr marL="0" indent="0">
              <a:spcBef>
                <a:spcPts val="1800"/>
              </a:spcBef>
              <a:buNone/>
            </a:pPr>
            <a:r>
              <a:rPr lang="en-US" sz="2400" dirty="0">
                <a:solidFill>
                  <a:srgbClr val="FF0000"/>
                </a:solidFill>
              </a:rPr>
              <a:t>     save </a:t>
            </a:r>
            <a:r>
              <a:rPr lang="en-US" sz="2400" dirty="0"/>
              <a:t>method</a:t>
            </a:r>
          </a:p>
          <a:p>
            <a:pPr marL="714375" lvl="1" indent="0">
              <a:spcBef>
                <a:spcPts val="1800"/>
              </a:spcBef>
              <a:buNone/>
            </a:pPr>
            <a:r>
              <a:rPr lang="en-US" sz="2200" dirty="0" err="1">
                <a:solidFill>
                  <a:schemeClr val="accent2">
                    <a:lumMod val="75000"/>
                  </a:schemeClr>
                </a:solidFill>
              </a:rPr>
              <a:t>db.students.save</a:t>
            </a:r>
            <a:r>
              <a:rPr lang="en-US" sz="2200" dirty="0">
                <a:solidFill>
                  <a:schemeClr val="accent2">
                    <a:lumMod val="75000"/>
                  </a:schemeClr>
                </a:solidFill>
              </a:rPr>
              <a:t>({_</a:t>
            </a:r>
            <a:r>
              <a:rPr lang="en-US" sz="2200" dirty="0" err="1">
                <a:solidFill>
                  <a:schemeClr val="accent2">
                    <a:lumMod val="75000"/>
                  </a:schemeClr>
                </a:solidFill>
              </a:rPr>
              <a:t>id:ObjectId</a:t>
            </a:r>
            <a:r>
              <a:rPr lang="en-US" sz="2200" dirty="0">
                <a:solidFill>
                  <a:schemeClr val="accent2">
                    <a:lumMod val="75000"/>
                  </a:schemeClr>
                </a:solidFill>
              </a:rPr>
              <a:t>(‘</a:t>
            </a:r>
            <a:r>
              <a:rPr lang="en-US" sz="2200" dirty="0" err="1">
                <a:solidFill>
                  <a:schemeClr val="accent2">
                    <a:lumMod val="75000"/>
                  </a:schemeClr>
                </a:solidFill>
              </a:rPr>
              <a:t>string_id</a:t>
            </a:r>
            <a:r>
              <a:rPr lang="en-US" sz="2200" dirty="0">
                <a:solidFill>
                  <a:schemeClr val="accent2">
                    <a:lumMod val="75000"/>
                  </a:schemeClr>
                </a:solidFill>
              </a:rPr>
              <a:t>’), “name”: “ben”, “age”: 23, “gender”: “male”}</a:t>
            </a:r>
          </a:p>
          <a:p>
            <a:pPr marL="0" indent="0" fontAlgn="auto">
              <a:spcAft>
                <a:spcPts val="0"/>
              </a:spcAft>
              <a:buFont typeface="Arial" charset="0"/>
              <a:buNone/>
              <a:defRPr/>
            </a:pPr>
            <a:endParaRPr lang="en-US" altLang="zh-TW" sz="2800" b="1" dirty="0"/>
          </a:p>
          <a:p>
            <a:pPr fontAlgn="auto">
              <a:spcAft>
                <a:spcPts val="0"/>
              </a:spcAft>
              <a:buFont typeface="Symbol" panose="05050102010706020507" pitchFamily="18" charset="2"/>
              <a:buChar char="·"/>
              <a:defRPr/>
            </a:pPr>
            <a:r>
              <a:rPr lang="en-US" altLang="zh-TW" sz="2800" b="1" dirty="0"/>
              <a:t>To remove a field</a:t>
            </a:r>
          </a:p>
          <a:p>
            <a:pPr marL="0" indent="0" fontAlgn="auto">
              <a:spcAft>
                <a:spcPts val="0"/>
              </a:spcAft>
              <a:buFont typeface="Arial" charset="0"/>
              <a:buNone/>
              <a:defRPr/>
            </a:pPr>
            <a:r>
              <a:rPr lang="en-US" altLang="zh-TW" sz="2400" dirty="0">
                <a:solidFill>
                  <a:schemeClr val="accent2">
                    <a:lumMod val="75000"/>
                  </a:schemeClr>
                </a:solidFill>
              </a:rPr>
              <a:t>     db.&lt;collection&gt;.update({&lt;field&gt;:&lt;value&gt;}, { $unset: { &lt;field&gt;: 1}})</a:t>
            </a:r>
          </a:p>
          <a:p>
            <a:pPr marL="355600" indent="0" fontAlgn="auto">
              <a:spcBef>
                <a:spcPts val="1800"/>
              </a:spcBef>
              <a:spcAft>
                <a:spcPts val="0"/>
              </a:spcAft>
              <a:buFont typeface="Arial" charset="0"/>
              <a:buNone/>
              <a:defRPr/>
            </a:pPr>
            <a:r>
              <a:rPr lang="en-US" altLang="zh-TW" sz="2400" dirty="0"/>
              <a:t>To </a:t>
            </a:r>
            <a:r>
              <a:rPr lang="en-US" altLang="zh-TW" sz="2400" dirty="0">
                <a:solidFill>
                  <a:srgbClr val="FF0000"/>
                </a:solidFill>
              </a:rPr>
              <a:t>remove the field quantity </a:t>
            </a:r>
            <a:r>
              <a:rPr lang="en-US" altLang="zh-TW" sz="2400" dirty="0"/>
              <a:t>from </a:t>
            </a:r>
            <a:r>
              <a:rPr lang="en-US" altLang="zh-TW" sz="2400" dirty="0">
                <a:solidFill>
                  <a:srgbClr val="FF0000"/>
                </a:solidFill>
              </a:rPr>
              <a:t>the first document </a:t>
            </a:r>
            <a:r>
              <a:rPr lang="en-US" altLang="zh-TW" sz="2400" dirty="0"/>
              <a:t>in the products collection where </a:t>
            </a:r>
            <a:r>
              <a:rPr lang="en-US" altLang="zh-TW" sz="2400" dirty="0">
                <a:solidFill>
                  <a:srgbClr val="FF0000"/>
                </a:solidFill>
              </a:rPr>
              <a:t>the field </a:t>
            </a:r>
            <a:r>
              <a:rPr lang="en-US" altLang="zh-TW" sz="2400" dirty="0" err="1">
                <a:solidFill>
                  <a:srgbClr val="FF0000"/>
                </a:solidFill>
              </a:rPr>
              <a:t>sku</a:t>
            </a:r>
            <a:r>
              <a:rPr lang="en-US" altLang="zh-TW" sz="2400" dirty="0">
                <a:solidFill>
                  <a:srgbClr val="FF0000"/>
                </a:solidFill>
              </a:rPr>
              <a:t> has a value of unknown</a:t>
            </a:r>
            <a:r>
              <a:rPr lang="en-US" altLang="zh-TW" sz="2400" dirty="0"/>
              <a:t>.</a:t>
            </a:r>
          </a:p>
          <a:p>
            <a:pPr marL="0" indent="0" fontAlgn="auto">
              <a:spcBef>
                <a:spcPts val="1200"/>
              </a:spcBef>
              <a:spcAft>
                <a:spcPts val="0"/>
              </a:spcAft>
              <a:buFont typeface="Arial" charset="0"/>
              <a:buNone/>
              <a:defRPr/>
            </a:pPr>
            <a:r>
              <a:rPr lang="en-US" altLang="zh-TW" sz="2400" dirty="0">
                <a:solidFill>
                  <a:schemeClr val="accent2">
                    <a:lumMod val="75000"/>
                  </a:schemeClr>
                </a:solidFill>
              </a:rPr>
              <a:t>     </a:t>
            </a:r>
            <a:r>
              <a:rPr lang="en-US" altLang="zh-TW" sz="2400" dirty="0" err="1">
                <a:solidFill>
                  <a:schemeClr val="accent2">
                    <a:lumMod val="75000"/>
                  </a:schemeClr>
                </a:solidFill>
              </a:rPr>
              <a:t>db.products.update</a:t>
            </a:r>
            <a:r>
              <a:rPr lang="en-US" altLang="zh-TW" sz="2400" dirty="0">
                <a:solidFill>
                  <a:schemeClr val="accent2">
                    <a:lumMod val="75000"/>
                  </a:schemeClr>
                </a:solidFill>
              </a:rPr>
              <a:t>({</a:t>
            </a:r>
            <a:r>
              <a:rPr lang="en-US" altLang="zh-TW" sz="2400" dirty="0" err="1">
                <a:solidFill>
                  <a:schemeClr val="accent2">
                    <a:lumMod val="75000"/>
                  </a:schemeClr>
                </a:solidFill>
              </a:rPr>
              <a:t>sku</a:t>
            </a:r>
            <a:r>
              <a:rPr lang="en-US" altLang="zh-TW" sz="2400" dirty="0">
                <a:solidFill>
                  <a:schemeClr val="accent2">
                    <a:lumMod val="75000"/>
                  </a:schemeClr>
                </a:solidFill>
              </a:rPr>
              <a:t>: “unknown”}, {$unset: {quantity: 1}})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02111984F565}" type="slidenum">
              <a:rPr kumimoji="0" lang="en-US" sz="2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entury Gothic" panose="020B0502020202020204"/>
                <a:ea typeface="Arial Unicode MS" panose="020B0604020202020204" pitchFamily="34" charset="-120"/>
                <a:cs typeface="Arial" charset="0"/>
              </a:rPr>
              <a:pPr marL="0" marR="0" lvl="0" indent="0" algn="ct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sz="2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Century Gothic" panose="020B0502020202020204"/>
              <a:ea typeface="Arial Unicode MS" panose="020B0604020202020204" pitchFamily="34" charset="-12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8856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 bwMode="auto">
          <a:xfrm>
            <a:off x="1905000" y="4724399"/>
            <a:ext cx="4800600" cy="951781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0700" y="138113"/>
            <a:ext cx="7937500" cy="1004887"/>
          </a:xfrm>
        </p:spPr>
        <p:txBody>
          <a:bodyPr/>
          <a:lstStyle/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CRUD: Delete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3850" y="1047200"/>
            <a:ext cx="8394700" cy="5658399"/>
          </a:xfrm>
        </p:spPr>
        <p:txBody>
          <a:bodyPr/>
          <a:lstStyle/>
          <a:p>
            <a:r>
              <a:rPr lang="en-US" sz="2800" dirty="0"/>
              <a:t>Drop a database</a:t>
            </a:r>
          </a:p>
          <a:p>
            <a:pPr lvl="1">
              <a:buFont typeface="Calibri" panose="020F0502020204030204" pitchFamily="34" charset="0"/>
              <a:buChar char="−"/>
            </a:pPr>
            <a:r>
              <a:rPr lang="en-US" sz="2400" dirty="0"/>
              <a:t>Show database:             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show </a:t>
            </a:r>
            <a:r>
              <a:rPr lang="en-US" sz="2400" dirty="0" err="1">
                <a:solidFill>
                  <a:schemeClr val="accent2">
                    <a:lumMod val="75000"/>
                  </a:schemeClr>
                </a:solidFill>
              </a:rPr>
              <a:t>dbs</a:t>
            </a:r>
            <a:endParaRPr lang="en-US" sz="2400" dirty="0">
              <a:solidFill>
                <a:schemeClr val="accent2">
                  <a:lumMod val="75000"/>
                </a:schemeClr>
              </a:solidFill>
            </a:endParaRPr>
          </a:p>
          <a:p>
            <a:pPr lvl="1">
              <a:buFont typeface="Calibri" panose="020F0502020204030204" pitchFamily="34" charset="0"/>
              <a:buChar char="−"/>
            </a:pPr>
            <a:r>
              <a:rPr lang="en-US" sz="2400" dirty="0"/>
              <a:t>Use a database:             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use &lt;</a:t>
            </a:r>
            <a:r>
              <a:rPr lang="en-US" sz="2400" dirty="0" err="1">
                <a:solidFill>
                  <a:schemeClr val="accent2">
                    <a:lumMod val="75000"/>
                  </a:schemeClr>
                </a:solidFill>
              </a:rPr>
              <a:t>db_name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&gt;</a:t>
            </a:r>
          </a:p>
          <a:p>
            <a:pPr lvl="1">
              <a:buFont typeface="Calibri" panose="020F0502020204030204" pitchFamily="34" charset="0"/>
              <a:buChar char="−"/>
            </a:pPr>
            <a:r>
              <a:rPr lang="en-US" sz="2400" dirty="0"/>
              <a:t>Drop it:                            </a:t>
            </a:r>
            <a:r>
              <a:rPr lang="en-US" sz="2400" dirty="0" err="1">
                <a:solidFill>
                  <a:schemeClr val="accent2">
                    <a:lumMod val="75000"/>
                  </a:schemeClr>
                </a:solidFill>
              </a:rPr>
              <a:t>db.dropDatabase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()</a:t>
            </a:r>
          </a:p>
          <a:p>
            <a:r>
              <a:rPr lang="en-US" sz="2800" dirty="0"/>
              <a:t>Drop a collection:</a:t>
            </a:r>
          </a:p>
          <a:p>
            <a:pPr lvl="1">
              <a:buFont typeface="Calibri" panose="020F0502020204030204" pitchFamily="34" charset="0"/>
              <a:buChar char="−"/>
            </a:pPr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db.&lt;collection&gt;.drop()</a:t>
            </a:r>
          </a:p>
          <a:p>
            <a:r>
              <a:rPr lang="en-US" altLang="zh-TW" sz="2800" dirty="0"/>
              <a:t>Delete </a:t>
            </a:r>
            <a:r>
              <a:rPr lang="en-US" altLang="zh-TW" sz="2800" dirty="0">
                <a:solidFill>
                  <a:srgbClr val="FF0000"/>
                </a:solidFill>
              </a:rPr>
              <a:t>all documents </a:t>
            </a:r>
            <a:r>
              <a:rPr lang="en-US" altLang="zh-TW" sz="2800" dirty="0"/>
              <a:t>where field = value</a:t>
            </a:r>
          </a:p>
          <a:p>
            <a:pPr lvl="1"/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db.&lt;collection&gt;.remove({&lt;field&gt;:&lt;value&gt;})</a:t>
            </a:r>
          </a:p>
          <a:p>
            <a:pPr marL="0" indent="0" fontAlgn="auto">
              <a:spcAft>
                <a:spcPts val="0"/>
              </a:spcAft>
              <a:buFont typeface="Arial" charset="0"/>
              <a:buNone/>
              <a:defRPr/>
            </a:pPr>
            <a:r>
              <a:rPr lang="en-US" sz="2400" dirty="0"/>
              <a:t>	     DELETE FROM &lt;table&gt;</a:t>
            </a:r>
          </a:p>
          <a:p>
            <a:pPr marL="0" indent="0" fontAlgn="auto">
              <a:spcAft>
                <a:spcPts val="0"/>
              </a:spcAft>
              <a:buFont typeface="Arial" charset="0"/>
              <a:buNone/>
              <a:defRPr/>
            </a:pPr>
            <a:r>
              <a:rPr lang="en-US" sz="2400" dirty="0"/>
              <a:t>	     WHERE &lt;field&gt; = &lt;value&gt;;</a:t>
            </a:r>
          </a:p>
          <a:p>
            <a:r>
              <a:rPr lang="en-US" altLang="zh-TW" sz="2800" dirty="0"/>
              <a:t>As above, but </a:t>
            </a:r>
            <a:r>
              <a:rPr lang="en-US" altLang="zh-TW" sz="2800" b="1" dirty="0"/>
              <a:t>only delete </a:t>
            </a:r>
            <a:r>
              <a:rPr lang="en-US" altLang="zh-TW" sz="2800" b="1" dirty="0">
                <a:solidFill>
                  <a:srgbClr val="FF0000"/>
                </a:solidFill>
              </a:rPr>
              <a:t>first</a:t>
            </a:r>
            <a:r>
              <a:rPr lang="en-US" altLang="zh-TW" sz="2800" b="1" dirty="0"/>
              <a:t> document</a:t>
            </a:r>
          </a:p>
          <a:p>
            <a:pPr lvl="1"/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db.&lt;collection&gt;.remove({&lt;field&gt;:&lt;value&gt;}, true)</a:t>
            </a:r>
          </a:p>
          <a:p>
            <a:endParaRPr lang="en-US" sz="28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02111984F565}" type="slidenum">
              <a:rPr kumimoji="0" lang="en-US" sz="2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entury Gothic" panose="020B0502020202020204"/>
                <a:ea typeface="Arial Unicode MS" panose="020B0604020202020204" pitchFamily="34" charset="-120"/>
                <a:cs typeface="Arial" charset="0"/>
              </a:rPr>
              <a:pPr marL="0" marR="0" lvl="0" indent="0" algn="ct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sz="2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Century Gothic" panose="020B0502020202020204"/>
              <a:ea typeface="Arial Unicode MS" panose="020B0604020202020204" pitchFamily="34" charset="-12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21381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95400"/>
            <a:ext cx="8042275" cy="3657600"/>
          </a:xfrm>
        </p:spPr>
        <p:txBody>
          <a:bodyPr>
            <a:noAutofit/>
          </a:bodyPr>
          <a:lstStyle/>
          <a:p>
            <a:pPr>
              <a:buFont typeface="Symbol" panose="05050102010706020507" pitchFamily="18" charset="2"/>
              <a:buChar char="·"/>
            </a:pPr>
            <a:r>
              <a:rPr lang="en-US" sz="2800" dirty="0"/>
              <a:t>The problems with Relational Database:</a:t>
            </a:r>
          </a:p>
          <a:p>
            <a:pPr lvl="1">
              <a:buFont typeface="Symbol" panose="05050102010706020507" pitchFamily="18" charset="2"/>
              <a:buChar char="-"/>
            </a:pPr>
            <a:r>
              <a:rPr lang="en-US" sz="2400" dirty="0">
                <a:solidFill>
                  <a:srgbClr val="FF0000"/>
                </a:solidFill>
              </a:rPr>
              <a:t>Overhead</a:t>
            </a:r>
            <a:r>
              <a:rPr lang="en-US" sz="2400" dirty="0"/>
              <a:t> for complex select,  update, delete operations</a:t>
            </a:r>
          </a:p>
          <a:p>
            <a:pPr marL="984250" lvl="2" indent="-269875">
              <a:buFont typeface="Wingdings" panose="05000000000000000000" pitchFamily="2" charset="2"/>
              <a:buChar char="Ø"/>
            </a:pPr>
            <a:r>
              <a:rPr lang="en-US" dirty="0"/>
              <a:t>Select: Joining too </a:t>
            </a:r>
            <a:r>
              <a:rPr lang="en-US" dirty="0">
                <a:solidFill>
                  <a:srgbClr val="FF0000"/>
                </a:solidFill>
              </a:rPr>
              <a:t>many tables </a:t>
            </a:r>
            <a:r>
              <a:rPr lang="en-US" dirty="0"/>
              <a:t>to create a huge size table.</a:t>
            </a:r>
          </a:p>
          <a:p>
            <a:pPr marL="984250" lvl="2" indent="-269875">
              <a:buFont typeface="Wingdings" panose="05000000000000000000" pitchFamily="2" charset="2"/>
              <a:buChar char="Ø"/>
            </a:pPr>
            <a:r>
              <a:rPr lang="en-US" dirty="0"/>
              <a:t>Update: Each update affects many </a:t>
            </a:r>
            <a:r>
              <a:rPr lang="en-US" dirty="0">
                <a:solidFill>
                  <a:srgbClr val="FF0000"/>
                </a:solidFill>
              </a:rPr>
              <a:t>other tables</a:t>
            </a:r>
            <a:r>
              <a:rPr lang="en-US" dirty="0"/>
              <a:t>.</a:t>
            </a:r>
          </a:p>
          <a:p>
            <a:pPr marL="984250" lvl="2" indent="-269875">
              <a:buFont typeface="Wingdings" panose="05000000000000000000" pitchFamily="2" charset="2"/>
              <a:buChar char="Ø"/>
            </a:pPr>
            <a:r>
              <a:rPr lang="en-US" dirty="0"/>
              <a:t>Delete:  Must guarantee the </a:t>
            </a:r>
            <a:r>
              <a:rPr lang="en-US" dirty="0">
                <a:solidFill>
                  <a:srgbClr val="FF0000"/>
                </a:solidFill>
              </a:rPr>
              <a:t>consistency</a:t>
            </a:r>
            <a:r>
              <a:rPr lang="en-US" dirty="0"/>
              <a:t> of data.</a:t>
            </a:r>
          </a:p>
          <a:p>
            <a:pPr lvl="1">
              <a:buFont typeface="Symbol" panose="05050102010706020507" pitchFamily="18" charset="2"/>
              <a:buChar char="-"/>
            </a:pPr>
            <a:r>
              <a:rPr lang="en-US" sz="2400" dirty="0"/>
              <a:t>Not well-supported the mix of </a:t>
            </a:r>
            <a:r>
              <a:rPr lang="en-US" sz="2400" dirty="0">
                <a:solidFill>
                  <a:srgbClr val="FF0000"/>
                </a:solidFill>
              </a:rPr>
              <a:t>unstructured data</a:t>
            </a:r>
            <a:r>
              <a:rPr lang="en-US" sz="2400" dirty="0"/>
              <a:t>.</a:t>
            </a:r>
          </a:p>
          <a:p>
            <a:pPr lvl="1">
              <a:buFont typeface="Symbol" panose="05050102010706020507" pitchFamily="18" charset="2"/>
              <a:buChar char="-"/>
            </a:pPr>
            <a:r>
              <a:rPr lang="en-US" sz="2400" dirty="0"/>
              <a:t>Not well-scaling with </a:t>
            </a:r>
            <a:r>
              <a:rPr lang="en-US" sz="2400" dirty="0">
                <a:solidFill>
                  <a:srgbClr val="FF0000"/>
                </a:solidFill>
              </a:rPr>
              <a:t>very large size </a:t>
            </a:r>
            <a:r>
              <a:rPr lang="en-US" sz="2400" dirty="0"/>
              <a:t>of data.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229599" y="6445250"/>
            <a:ext cx="862013" cy="387350"/>
          </a:xfrm>
        </p:spPr>
        <p:txBody>
          <a:bodyPr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02111984F565}" type="slidenum">
              <a:rPr kumimoji="0" lang="en-US" sz="21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entury Gothic" panose="020B0502020202020204"/>
                <a:ea typeface="Arial Unicode MS" panose="020B0604020202020204" pitchFamily="34" charset="-120"/>
                <a:cs typeface="Arial" charset="0"/>
              </a:rPr>
              <a:pPr marL="0" marR="0" lvl="0" indent="0" algn="ct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21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entury Gothic" panose="020B0502020202020204"/>
              <a:ea typeface="Arial Unicode MS" panose="020B0604020202020204" pitchFamily="34" charset="-120"/>
              <a:cs typeface="Arial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143000" y="5105400"/>
            <a:ext cx="6896693" cy="88028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NoSQL is a good solution to deal with these problems.</a:t>
            </a:r>
          </a:p>
        </p:txBody>
      </p:sp>
    </p:spTree>
    <p:extLst>
      <p:ext uri="{BB962C8B-B14F-4D97-AF65-F5344CB8AC3E}">
        <p14:creationId xmlns:p14="http://schemas.microsoft.com/office/powerpoint/2010/main" val="334403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CRUD: Isolation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0700" y="1219200"/>
            <a:ext cx="8042275" cy="3352800"/>
          </a:xfrm>
        </p:spPr>
        <p:txBody>
          <a:bodyPr rtlCol="0">
            <a:noAutofit/>
          </a:bodyPr>
          <a:lstStyle/>
          <a:p>
            <a:pPr fontAlgn="auto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2800" dirty="0"/>
              <a:t>By default, all writes are atomic </a:t>
            </a:r>
            <a:r>
              <a:rPr lang="en-US" sz="2800" b="1" dirty="0">
                <a:solidFill>
                  <a:srgbClr val="FF0000"/>
                </a:solidFill>
              </a:rPr>
              <a:t>only</a:t>
            </a:r>
            <a:r>
              <a:rPr lang="en-US" sz="2800" dirty="0"/>
              <a:t> on the level of a </a:t>
            </a:r>
            <a:r>
              <a:rPr lang="en-US" sz="2800" dirty="0">
                <a:solidFill>
                  <a:srgbClr val="FF0000"/>
                </a:solidFill>
              </a:rPr>
              <a:t>single</a:t>
            </a:r>
            <a:r>
              <a:rPr lang="en-US" sz="2800" dirty="0"/>
              <a:t> document.</a:t>
            </a:r>
          </a:p>
          <a:p>
            <a:pPr fontAlgn="auto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2800" dirty="0"/>
              <a:t>This means that, by default, all writes can be interleaved with other operations.</a:t>
            </a:r>
          </a:p>
          <a:p>
            <a:pPr fontAlgn="auto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2800" dirty="0"/>
              <a:t>You can isolate writes on an </a:t>
            </a:r>
            <a:r>
              <a:rPr lang="en-US" sz="2800" b="1" dirty="0" err="1">
                <a:solidFill>
                  <a:srgbClr val="FF0000"/>
                </a:solidFill>
              </a:rPr>
              <a:t>unsharded</a:t>
            </a:r>
            <a:r>
              <a:rPr lang="en-US" sz="2800" dirty="0"/>
              <a:t> collection by adding $isolated:1 in the query area:</a:t>
            </a:r>
          </a:p>
          <a:p>
            <a:pPr marL="457200" lvl="1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sz="32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2400" dirty="0">
                <a:solidFill>
                  <a:schemeClr val="accent2">
                    <a:lumMod val="50000"/>
                  </a:schemeClr>
                </a:solidFill>
              </a:rPr>
              <a:t>db.&lt;collection&gt;.remove({&lt;field&gt;:&lt;value&gt;, $isolated: 1})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14717C-364C-4909-8A82-9E8E613A83C9}" type="slidenum">
              <a:rPr lang="en-US" altLang="zh-TW" smtClean="0"/>
              <a:pPr/>
              <a:t>50</a:t>
            </a:fld>
            <a:endParaRPr lang="en-US" altLang="zh-TW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4724400"/>
            <a:ext cx="2929319" cy="1979270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5638800" y="5191422"/>
            <a:ext cx="3276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 operations will interleave with this removal of the matched documents before completion.</a:t>
            </a:r>
            <a:endParaRPr lang="zh-TW" altLang="en-US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7" name="直線單箭頭接點 6"/>
          <p:cNvCxnSpPr>
            <a:stCxn id="5" idx="0"/>
          </p:cNvCxnSpPr>
          <p:nvPr/>
        </p:nvCxnSpPr>
        <p:spPr bwMode="auto">
          <a:xfrm flipV="1">
            <a:off x="7277100" y="4724400"/>
            <a:ext cx="38100" cy="467022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41314243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Title 1"/>
          <p:cNvSpPr>
            <a:spLocks noGrp="1"/>
          </p:cNvSpPr>
          <p:nvPr>
            <p:ph type="title"/>
          </p:nvPr>
        </p:nvSpPr>
        <p:spPr>
          <a:xfrm>
            <a:off x="520700" y="138113"/>
            <a:ext cx="7937500" cy="852487"/>
          </a:xfrm>
        </p:spPr>
        <p:txBody>
          <a:bodyPr/>
          <a:lstStyle/>
          <a:p>
            <a:r>
              <a:rPr lang="en-US" altLang="zh-TW" dirty="0"/>
              <a:t>Relationship between Documents</a:t>
            </a:r>
            <a:endParaRPr lang="en-US" dirty="0"/>
          </a:p>
        </p:txBody>
      </p:sp>
      <p:pic>
        <p:nvPicPr>
          <p:cNvPr id="6" name="Picture 7"/>
          <p:cNvPicPr>
            <a:picLocks noGrp="1" noChangeArrowheads="1"/>
          </p:cNvPicPr>
          <p:nvPr>
            <p:ph idx="4294967295"/>
          </p:nvPr>
        </p:nvPicPr>
        <p:blipFill>
          <a:blip r:embed="rId2"/>
          <a:srcRect l="142" r="142"/>
          <a:stretch>
            <a:fillRect/>
          </a:stretch>
        </p:blipFill>
        <p:spPr>
          <a:xfrm>
            <a:off x="1600200" y="2057400"/>
            <a:ext cx="6015038" cy="4351338"/>
          </a:xfrm>
          <a:ln w="63500" cap="flat">
            <a:solidFill>
              <a:srgbClr val="EAEAEA">
                <a:alpha val="54999"/>
              </a:srgbClr>
            </a:solidFill>
            <a:round/>
          </a:ln>
          <a:effectLst>
            <a:outerShdw blurRad="114300" dist="38099" dir="2700000" algn="ctr" rotWithShape="0">
              <a:schemeClr val="bg2">
                <a:alpha val="23000"/>
              </a:schemeClr>
            </a:outerShdw>
          </a:effectLst>
          <a:extLst/>
        </p:spPr>
      </p:pic>
      <p:cxnSp>
        <p:nvCxnSpPr>
          <p:cNvPr id="10" name="Straight Connector 9"/>
          <p:cNvCxnSpPr/>
          <p:nvPr/>
        </p:nvCxnSpPr>
        <p:spPr>
          <a:xfrm>
            <a:off x="4114800" y="4037012"/>
            <a:ext cx="1066800" cy="53498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文字方塊 7"/>
          <p:cNvSpPr txBox="1"/>
          <p:nvPr/>
        </p:nvSpPr>
        <p:spPr>
          <a:xfrm>
            <a:off x="988219" y="914400"/>
            <a:ext cx="7239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Two ways to establish the connection: </a:t>
            </a:r>
            <a:r>
              <a:rPr lang="en-US" altLang="zh-TW" sz="28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embedding</a:t>
            </a:r>
            <a:r>
              <a:rPr lang="en-US" altLang="zh-TW" sz="280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en-US" altLang="zh-TW" sz="28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linking</a:t>
            </a:r>
            <a:endParaRPr lang="zh-TW" altLang="en-US" sz="2800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AFED34-832D-4783-8EAF-FBE747E19456}" type="slidenum">
              <a:rPr lang="en-US" altLang="zh-TW" smtClean="0"/>
              <a:pPr/>
              <a:t>51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19706445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 bwMode="auto">
          <a:xfrm>
            <a:off x="1445767" y="4038001"/>
            <a:ext cx="2309598" cy="1905599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5" name="矩形 4"/>
          <p:cNvSpPr/>
          <p:nvPr/>
        </p:nvSpPr>
        <p:spPr bwMode="auto">
          <a:xfrm>
            <a:off x="1469365" y="1435100"/>
            <a:ext cx="2365502" cy="2222500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0" name="矩形 9"/>
          <p:cNvSpPr/>
          <p:nvPr/>
        </p:nvSpPr>
        <p:spPr bwMode="auto">
          <a:xfrm>
            <a:off x="5897078" y="1640216"/>
            <a:ext cx="2561122" cy="4165361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5939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One to One relationship</a:t>
            </a:r>
          </a:p>
        </p:txBody>
      </p:sp>
      <p:sp>
        <p:nvSpPr>
          <p:cNvPr id="59394" name="Rectangle 5"/>
          <p:cNvSpPr>
            <a:spLocks/>
          </p:cNvSpPr>
          <p:nvPr/>
        </p:nvSpPr>
        <p:spPr bwMode="auto">
          <a:xfrm>
            <a:off x="6019800" y="1219200"/>
            <a:ext cx="2491002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0" marR="0" lvl="0" indent="0" algn="l" defTabSz="914400" rtl="0" eaLnBrk="1" fontAlgn="base" latinLnBrk="0" hangingPunct="1">
              <a:lnSpc>
                <a:spcPts val="2163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Lucida Grande"/>
              <a:ea typeface="Lucida Grande"/>
              <a:cs typeface="Lucida Grande"/>
              <a:sym typeface="Lucida Grande"/>
            </a:endParaRPr>
          </a:p>
          <a:p>
            <a:pPr marL="0" marR="0" lvl="0" indent="0" algn="l" defTabSz="914400" rtl="0" eaLnBrk="1" fontAlgn="base" latinLnBrk="0" hangingPunct="1">
              <a:lnSpc>
                <a:spcPts val="2163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Lucida Grande"/>
                <a:ea typeface="Lucida Grande"/>
                <a:cs typeface="Lucida Grande"/>
                <a:sym typeface="Lucida Grande"/>
              </a:rPr>
              <a:t>zip = {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Lucida Grande"/>
              <a:ea typeface="Lucida Grande"/>
              <a:cs typeface="Lucida Grande"/>
              <a:sym typeface="Lucida Grande"/>
            </a:endParaRPr>
          </a:p>
          <a:p>
            <a:pPr marL="0" marR="0" lvl="0" indent="0" algn="l" defTabSz="914400" rtl="0" eaLnBrk="1" fontAlgn="base" latinLnBrk="0" hangingPunct="1">
              <a:lnSpc>
                <a:spcPts val="2163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Lucida Grande"/>
                <a:ea typeface="Lucida Grande"/>
                <a:cs typeface="Lucida Grande"/>
                <a:sym typeface="Lucida Grande"/>
              </a:rPr>
              <a:t> _id: 35004 ,</a:t>
            </a:r>
          </a:p>
          <a:p>
            <a:pPr marL="0" marR="0" lvl="0" indent="0" algn="l" defTabSz="914400" rtl="0" eaLnBrk="1" fontAlgn="base" latinLnBrk="0" hangingPunct="1">
              <a:lnSpc>
                <a:spcPts val="2163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Lucida Grande"/>
                <a:ea typeface="Lucida Grande"/>
                <a:cs typeface="Lucida Grande"/>
                <a:sym typeface="Lucida Grande"/>
              </a:rPr>
              <a:t>city: “ACMAR”</a:t>
            </a:r>
          </a:p>
          <a:p>
            <a:pPr marL="0" marR="0" lvl="0" indent="0" algn="l" defTabSz="914400" rtl="0" eaLnBrk="1" fontAlgn="base" latinLnBrk="0" hangingPunct="1">
              <a:lnSpc>
                <a:spcPts val="2163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Lucida Grande"/>
                <a:ea typeface="ヒラギノ角ゴ ProN W6"/>
                <a:cs typeface="ヒラギノ角ゴ ProN W6"/>
                <a:sym typeface="Lucida Grande"/>
              </a:rPr>
              <a:t> </a:t>
            </a: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Lucida Grande"/>
                <a:ea typeface="ヒラギノ角ゴ ProN W6"/>
                <a:cs typeface="ヒラギノ角ゴ ProN W6"/>
                <a:sym typeface="Lucida Grande"/>
              </a:rPr>
              <a:t>loc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Lucida Grande"/>
                <a:ea typeface="ヒラギノ角ゴ ProN W6"/>
                <a:cs typeface="ヒラギノ角ゴ ProN W6"/>
                <a:sym typeface="Lucida Grande"/>
              </a:rPr>
              <a:t>: [-86, 33],</a:t>
            </a:r>
          </a:p>
          <a:p>
            <a:pPr marL="0" marR="0" lvl="0" indent="0" algn="l" defTabSz="914400" rtl="0" eaLnBrk="1" fontAlgn="base" latinLnBrk="0" hangingPunct="1">
              <a:lnSpc>
                <a:spcPts val="2163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Lucida Grande"/>
                <a:ea typeface="ヒラギノ角ゴ ProN W6"/>
                <a:cs typeface="ヒラギノ角ゴ ProN W6"/>
                <a:sym typeface="Lucida Grande"/>
              </a:rPr>
              <a:t> pop: 6065,</a:t>
            </a:r>
          </a:p>
          <a:p>
            <a:pPr marL="0" marR="0" lvl="0" indent="0" algn="l" defTabSz="914400" rtl="0" eaLnBrk="1" fontAlgn="base" latinLnBrk="0" hangingPunct="1">
              <a:lnSpc>
                <a:spcPts val="2163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Lucida Grande"/>
                <a:ea typeface="ヒラギノ角ゴ ProN W6"/>
                <a:cs typeface="ヒラギノ角ゴ ProN W6"/>
                <a:sym typeface="Lucida Grande"/>
              </a:rPr>
              <a:t> State: “AL”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Lucida Grande"/>
                <a:ea typeface="ヒラギノ角ゴ ProN W6"/>
                <a:cs typeface="ヒラギノ角ゴ ProN W6"/>
                <a:sym typeface="Lucida Grande"/>
              </a:rPr>
              <a:t>,</a:t>
            </a:r>
          </a:p>
          <a:p>
            <a:pPr marL="0" marR="0" lvl="0" indent="0" algn="l" defTabSz="914400" rtl="0" eaLnBrk="1" fontAlgn="base" latinLnBrk="0" hangingPunct="1">
              <a:lnSpc>
                <a:spcPts val="2163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Lucida Grande"/>
              <a:ea typeface="ヒラギノ角ゴ ProN W6"/>
              <a:cs typeface="ヒラギノ角ゴ ProN W6"/>
              <a:sym typeface="Lucida Grande"/>
            </a:endParaRPr>
          </a:p>
          <a:p>
            <a:pPr marL="0" marR="0" lvl="0" indent="0" algn="l" defTabSz="914400" rtl="0" eaLnBrk="1" fontAlgn="base" latinLnBrk="0" hangingPunct="1">
              <a:lnSpc>
                <a:spcPts val="2163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Lucida Grande"/>
                <a:ea typeface="Lucida Grande"/>
                <a:cs typeface="Lucida Grande"/>
                <a:sym typeface="Lucida Grande"/>
              </a:rPr>
              <a:t> </a:t>
            </a: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Lucida Grande"/>
                <a:ea typeface="Lucida Grande"/>
                <a:cs typeface="Lucida Grande"/>
                <a:sym typeface="Lucida Grande"/>
              </a:rPr>
              <a:t>council_per</a:t>
            </a: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Lucida Grande"/>
                <a:ea typeface="Lucida Grande"/>
                <a:cs typeface="Lucida Grande"/>
                <a:sym typeface="Lucida Grande"/>
              </a:rPr>
              <a:t>son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Lucida Grande"/>
                <a:ea typeface="Lucida Grande"/>
                <a:cs typeface="Lucida Grande"/>
                <a:sym typeface="Lucida Grande"/>
              </a:rPr>
              <a:t>: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Lucida Grande"/>
                <a:ea typeface="Lucida Grande"/>
                <a:cs typeface="Lucida Grande"/>
                <a:sym typeface="Lucida Grande"/>
              </a:rPr>
              <a:t> {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Lucida Grande"/>
              <a:ea typeface="ヒラギノ角ゴ ProN W6"/>
              <a:cs typeface="ヒラギノ角ゴ ProN W6"/>
              <a:sym typeface="Lucida Grande"/>
            </a:endParaRPr>
          </a:p>
          <a:p>
            <a:pPr marL="0" marR="0" lvl="0" indent="0" algn="l" defTabSz="914400" rtl="0" eaLnBrk="1" fontAlgn="base" latinLnBrk="0" hangingPunct="1">
              <a:lnSpc>
                <a:spcPts val="2163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Lucida Grande"/>
                <a:ea typeface="Lucida Grande"/>
                <a:cs typeface="Lucida Grande"/>
                <a:sym typeface="Lucida Grande"/>
              </a:rPr>
              <a:t> name: “John Doe",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Lucida Grande"/>
              <a:ea typeface="ヒラギノ角ゴ ProN W6"/>
              <a:cs typeface="ヒラギノ角ゴ ProN W6"/>
              <a:sym typeface="Lucida Grande"/>
            </a:endParaRPr>
          </a:p>
          <a:p>
            <a:pPr marL="0" marR="0" lvl="0" indent="0" algn="l" defTabSz="914400" rtl="0" eaLnBrk="1" fontAlgn="base" latinLnBrk="0" hangingPunct="1">
              <a:lnSpc>
                <a:spcPts val="2163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Lucida Grande"/>
                <a:ea typeface="Lucida Grande"/>
                <a:cs typeface="Lucida Grande"/>
                <a:sym typeface="Lucida Grande"/>
              </a:rPr>
              <a:t> address: “123 Fake St.”,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Lucida Grande"/>
              <a:ea typeface="Lucida Grande"/>
              <a:cs typeface="Lucida Grande"/>
              <a:sym typeface="Lucida Grande"/>
            </a:endParaRPr>
          </a:p>
          <a:p>
            <a:pPr marL="0" marR="0" lvl="0" indent="0" algn="l" defTabSz="914400" rtl="0" eaLnBrk="1" fontAlgn="base" latinLnBrk="0" hangingPunct="1">
              <a:lnSpc>
                <a:spcPts val="2163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Lucida Grande"/>
                <a:ea typeface="ヒラギノ角ゴ ProN W6"/>
                <a:cs typeface="ヒラギノ角ゴ ProN W6"/>
                <a:sym typeface="Lucida Grande"/>
              </a:rPr>
              <a:t> Phone: 123456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Lucida Grande"/>
              <a:ea typeface="ヒラギノ角ゴ ProN W6"/>
              <a:cs typeface="ヒラギノ角ゴ ProN W6"/>
              <a:sym typeface="Lucida Grande"/>
            </a:endParaRPr>
          </a:p>
          <a:p>
            <a:pPr marL="0" marR="0" lvl="0" indent="0" algn="l" defTabSz="914400" rtl="0" eaLnBrk="1" fontAlgn="base" latinLnBrk="0" hangingPunct="1">
              <a:lnSpc>
                <a:spcPts val="2163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Lucida Grande"/>
                <a:ea typeface="Lucida Grande"/>
                <a:cs typeface="Lucida Grande"/>
                <a:sym typeface="Lucida Grande"/>
              </a:rPr>
              <a:t>}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Lucida Grande"/>
              <a:ea typeface="Lucida Grande"/>
              <a:cs typeface="Lucida Grande"/>
              <a:sym typeface="Lucida Grande"/>
            </a:endParaRPr>
          </a:p>
          <a:p>
            <a:pPr marL="0" marR="0" lvl="0" indent="0" algn="l" defTabSz="914400" rtl="0" eaLnBrk="1" fontAlgn="base" latinLnBrk="0" hangingPunct="1">
              <a:lnSpc>
                <a:spcPts val="2163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Lucida Grande"/>
                <a:ea typeface="Lucida Grande"/>
                <a:cs typeface="Lucida Grande"/>
                <a:sym typeface="Lucida Grande"/>
              </a:rPr>
              <a:t>}</a:t>
            </a:r>
          </a:p>
        </p:txBody>
      </p:sp>
      <p:sp>
        <p:nvSpPr>
          <p:cNvPr id="59395" name="Rectangle 2"/>
          <p:cNvSpPr txBox="1">
            <a:spLocks noChangeArrowheads="1"/>
          </p:cNvSpPr>
          <p:nvPr/>
        </p:nvSpPr>
        <p:spPr bwMode="auto">
          <a:xfrm>
            <a:off x="1596545" y="1365250"/>
            <a:ext cx="2887663" cy="4584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0" marR="0" lvl="0" indent="0" algn="l" defTabSz="914400" rtl="0" eaLnBrk="1" fontAlgn="base" latinLnBrk="0" hangingPunct="1"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Lucida Grande"/>
                <a:ea typeface="Lucida Grande"/>
                <a:cs typeface="Lucida Grande"/>
                <a:sym typeface="Lucida Grande"/>
              </a:rPr>
              <a:t>zip = {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Lucida Grande"/>
              <a:ea typeface="Lucida Grande"/>
              <a:cs typeface="Lucida Grande"/>
              <a:sym typeface="Lucida Grande"/>
            </a:endParaRPr>
          </a:p>
          <a:p>
            <a:pPr marL="0" marR="0" lvl="0" indent="0" algn="l" defTabSz="914400" rtl="0" eaLnBrk="1" fontAlgn="base" latinLnBrk="0" hangingPunct="1"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Lucida Grande"/>
                <a:ea typeface="Lucida Grande"/>
                <a:cs typeface="Lucida Grande"/>
                <a:sym typeface="Lucida Grande"/>
              </a:rPr>
              <a:t> _id: 35004,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Lucida Grande"/>
              <a:ea typeface="ヒラギノ角ゴ ProN W6"/>
              <a:cs typeface="ヒラギノ角ゴ ProN W6"/>
              <a:sym typeface="Lucida Grande"/>
            </a:endParaRPr>
          </a:p>
          <a:p>
            <a:pPr marL="0" marR="0" lvl="0" indent="0" algn="l" defTabSz="914400" rtl="0" eaLnBrk="1" fontAlgn="base" latinLnBrk="0" hangingPunct="1"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Lucida Grande"/>
                <a:ea typeface="Lucida Grande"/>
                <a:cs typeface="Lucida Grande"/>
                <a:sym typeface="Lucida Grande"/>
              </a:rPr>
              <a:t>city: “ACMAR”,</a:t>
            </a:r>
          </a:p>
          <a:p>
            <a:pPr marL="0" marR="0" lvl="0" indent="0" algn="l" defTabSz="914400" rtl="0" eaLnBrk="1" fontAlgn="base" latinLnBrk="0" hangingPunct="1"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Lucida Grande"/>
                <a:ea typeface="ヒラギノ角ゴ ProN W6"/>
                <a:cs typeface="ヒラギノ角ゴ ProN W6"/>
                <a:sym typeface="Lucida Grande"/>
              </a:rPr>
              <a:t> </a:t>
            </a: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Lucida Grande"/>
                <a:ea typeface="ヒラギノ角ゴ ProN W6"/>
                <a:cs typeface="ヒラギノ角ゴ ProN W6"/>
                <a:sym typeface="Lucida Grande"/>
              </a:rPr>
              <a:t>loc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Lucida Grande"/>
                <a:ea typeface="ヒラギノ角ゴ ProN W6"/>
                <a:cs typeface="ヒラギノ角ゴ ProN W6"/>
                <a:sym typeface="Lucida Grande"/>
              </a:rPr>
              <a:t>: [-86, 33],</a:t>
            </a:r>
          </a:p>
          <a:p>
            <a:pPr marL="0" marR="0" lvl="0" indent="0" algn="l" defTabSz="914400" rtl="0" eaLnBrk="1" fontAlgn="base" latinLnBrk="0" hangingPunct="1"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Lucida Grande"/>
                <a:ea typeface="ヒラギノ角ゴ ProN W6"/>
                <a:cs typeface="ヒラギノ角ゴ ProN W6"/>
                <a:sym typeface="Lucida Grande"/>
              </a:rPr>
              <a:t>pop: 6065,</a:t>
            </a:r>
          </a:p>
          <a:p>
            <a:pPr marL="0" marR="0" lvl="0" indent="0" algn="l" defTabSz="914400" rtl="0" eaLnBrk="1" fontAlgn="base" latinLnBrk="0" hangingPunct="1"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Lucida Grande"/>
                <a:ea typeface="ヒラギノ角ゴ ProN W6"/>
                <a:cs typeface="ヒラギノ角ゴ ProN W6"/>
                <a:sym typeface="Lucida Grande"/>
              </a:rPr>
              <a:t>State: “AL”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Lucida Grande"/>
              <a:ea typeface="ヒラギノ角ゴ ProN W6"/>
              <a:cs typeface="ヒラギノ角ゴ ProN W6"/>
              <a:sym typeface="Lucida Grande"/>
            </a:endParaRPr>
          </a:p>
          <a:p>
            <a:pPr marL="0" marR="0" lvl="0" indent="0" algn="l" defTabSz="914400" rtl="0" eaLnBrk="1" fontAlgn="base" latinLnBrk="0" hangingPunct="1"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Lucida Grande"/>
                <a:ea typeface="Lucida Grande"/>
                <a:cs typeface="Lucida Grande"/>
                <a:sym typeface="Lucida Grande"/>
              </a:rPr>
              <a:t>}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Lucida Grande"/>
              <a:ea typeface="ヒラギノ角ゴ ProN W6"/>
              <a:cs typeface="ヒラギノ角ゴ ProN W6"/>
              <a:sym typeface="Lucida Grande"/>
            </a:endParaRPr>
          </a:p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Lucida Grande"/>
              <a:ea typeface="ヒラギノ角ゴ ProN W6"/>
              <a:cs typeface="ヒラギノ角ゴ ProN W6"/>
              <a:sym typeface="Lucida Grande"/>
            </a:endParaRPr>
          </a:p>
          <a:p>
            <a:pPr marL="0" marR="0" lvl="0" indent="0" algn="l" defTabSz="914400" rtl="0" eaLnBrk="1" fontAlgn="base" latinLnBrk="0" hangingPunct="1"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Lucida Grande"/>
                <a:ea typeface="Lucida Grande"/>
                <a:cs typeface="Lucida Grande"/>
                <a:sym typeface="Lucida Grande"/>
              </a:rPr>
              <a:t>Council_person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Lucida Grande"/>
                <a:ea typeface="Lucida Grande"/>
                <a:cs typeface="Lucida Grande"/>
                <a:sym typeface="Lucida Grande"/>
              </a:rPr>
              <a:t> = {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Lucida Grande"/>
              <a:ea typeface="ヒラギノ角ゴ ProN W6"/>
              <a:cs typeface="ヒラギノ角ゴ ProN W6"/>
              <a:sym typeface="Lucida Grande"/>
            </a:endParaRPr>
          </a:p>
          <a:p>
            <a:pPr marL="0" marR="0" lvl="0" indent="0" algn="l" defTabSz="914400" rtl="0" eaLnBrk="1" fontAlgn="base" latinLnBrk="0" hangingPunct="1"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Lucida Grande"/>
                <a:ea typeface="Lucida Grande"/>
                <a:cs typeface="Lucida Grande"/>
                <a:sym typeface="Lucida Grande"/>
              </a:rPr>
              <a:t>zip_id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Lucida Grande"/>
                <a:ea typeface="Lucida Grande"/>
                <a:cs typeface="Lucida Grande"/>
                <a:sym typeface="Lucida Grande"/>
              </a:rPr>
              <a:t> = 35004,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Lucida Grande"/>
              <a:ea typeface="ヒラギノ角ゴ ProN W6"/>
              <a:cs typeface="ヒラギノ角ゴ ProN W6"/>
              <a:sym typeface="Lucida Grande"/>
            </a:endParaRPr>
          </a:p>
          <a:p>
            <a:pPr marL="0" marR="0" lvl="0" indent="0" algn="l" defTabSz="914400" rtl="0" eaLnBrk="1" fontAlgn="base" latinLnBrk="0" hangingPunct="1"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Lucida Grande"/>
                <a:ea typeface="Lucida Grande"/>
                <a:cs typeface="Lucida Grande"/>
                <a:sym typeface="Lucida Grande"/>
              </a:rPr>
              <a:t>name: “John Doe",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Lucida Grande"/>
              <a:ea typeface="ヒラギノ角ゴ ProN W6"/>
              <a:cs typeface="ヒラギノ角ゴ ProN W6"/>
              <a:sym typeface="Lucida Grande"/>
            </a:endParaRPr>
          </a:p>
          <a:p>
            <a:pPr marL="0" marR="0" lvl="0" indent="0" algn="l" defTabSz="914400" rtl="0" eaLnBrk="1" fontAlgn="base" latinLnBrk="0" hangingPunct="1"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Lucida Grande"/>
                <a:ea typeface="Lucida Grande"/>
                <a:cs typeface="Lucida Grande"/>
                <a:sym typeface="Lucida Grande"/>
              </a:rPr>
              <a:t>address: “123 Fake St.”,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Lucida Grande"/>
              <a:ea typeface="Lucida Grande"/>
              <a:cs typeface="Lucida Grande"/>
              <a:sym typeface="Lucida Grande"/>
            </a:endParaRPr>
          </a:p>
          <a:p>
            <a:pPr marL="0" marR="0" lvl="0" indent="0" algn="l" defTabSz="914400" rtl="0" eaLnBrk="1" fontAlgn="base" latinLnBrk="0" hangingPunct="1"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Lucida Grande"/>
                <a:ea typeface="ヒラギノ角ゴ ProN W6"/>
                <a:cs typeface="ヒラギノ角ゴ ProN W6"/>
                <a:sym typeface="Lucida Grande"/>
              </a:rPr>
              <a:t>Phone: 123456</a:t>
            </a:r>
          </a:p>
          <a:p>
            <a:pPr marL="0" marR="0" lvl="0" indent="0" algn="l" defTabSz="914400" rtl="0" eaLnBrk="1" fontAlgn="base" latinLnBrk="0" hangingPunct="1"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Lucida Grande"/>
                <a:ea typeface="Lucida Grande"/>
                <a:cs typeface="Lucida Grande"/>
                <a:sym typeface="Lucida Grande"/>
              </a:rPr>
              <a:t>}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Lucida Grande"/>
              <a:ea typeface="ヒラギノ角ゴ ProN W6"/>
              <a:cs typeface="ヒラギノ角ゴ ProN W6"/>
              <a:sym typeface="Lucida Grande"/>
            </a:endParaRPr>
          </a:p>
        </p:txBody>
      </p:sp>
      <p:sp>
        <p:nvSpPr>
          <p:cNvPr id="12" name="AutoShape 6"/>
          <p:cNvSpPr>
            <a:spLocks/>
          </p:cNvSpPr>
          <p:nvPr/>
        </p:nvSpPr>
        <p:spPr bwMode="auto">
          <a:xfrm rot="20696498">
            <a:off x="4301051" y="4736247"/>
            <a:ext cx="1224000" cy="313140"/>
          </a:xfrm>
          <a:prstGeom prst="rightArrow">
            <a:avLst>
              <a:gd name="adj1" fmla="val 50000"/>
              <a:gd name="adj2" fmla="val 50118"/>
            </a:avLst>
          </a:prstGeom>
          <a:solidFill>
            <a:schemeClr val="accent2">
              <a:lumMod val="75000"/>
            </a:schemeClr>
          </a:solidFill>
          <a:ln w="9525" cap="flat">
            <a:noFill/>
            <a:prstDash val="solid"/>
            <a:round/>
            <a:headEnd type="none" w="med" len="med"/>
            <a:tailEnd type="none" w="med" len="med"/>
          </a:ln>
          <a:effectLst>
            <a:outerShdw blurRad="38100" dist="23000" dir="5400000" algn="ctr" rotWithShape="0">
              <a:schemeClr val="bg2">
                <a:alpha val="34999"/>
              </a:schemeClr>
            </a:outerShdw>
          </a:effectLst>
        </p:spPr>
        <p:txBody>
          <a:bodyPr lIns="0" tIns="0" rIns="0" bIns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3" name="文字方塊 2"/>
          <p:cNvSpPr txBox="1"/>
          <p:nvPr/>
        </p:nvSpPr>
        <p:spPr>
          <a:xfrm rot="20675284">
            <a:off x="4055662" y="4480786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chemeClr val="bg2"/>
                </a:solidFill>
              </a:rPr>
              <a:t>embedding</a:t>
            </a:r>
            <a:endParaRPr lang="zh-TW" altLang="en-US" dirty="0">
              <a:solidFill>
                <a:schemeClr val="bg2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AFED34-832D-4783-8EAF-FBE747E19456}" type="slidenum">
              <a:rPr lang="en-US" altLang="zh-TW" smtClean="0"/>
              <a:pPr/>
              <a:t>52</a:t>
            </a:fld>
            <a:endParaRPr lang="en-US" altLang="zh-TW" dirty="0"/>
          </a:p>
        </p:txBody>
      </p:sp>
      <p:sp>
        <p:nvSpPr>
          <p:cNvPr id="2" name="右大括弧 1"/>
          <p:cNvSpPr/>
          <p:nvPr/>
        </p:nvSpPr>
        <p:spPr bwMode="auto">
          <a:xfrm>
            <a:off x="3834867" y="4648200"/>
            <a:ext cx="193174" cy="879757"/>
          </a:xfrm>
          <a:prstGeom prst="rightBrace">
            <a:avLst>
              <a:gd name="adj1" fmla="val 43406"/>
              <a:gd name="adj2" fmla="val 50308"/>
            </a:avLst>
          </a:prstGeom>
          <a:noFill/>
          <a:ln w="25400" cap="flat" cmpd="sng" algn="ctr">
            <a:solidFill>
              <a:schemeClr val="accent2">
                <a:lumMod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grpSp>
        <p:nvGrpSpPr>
          <p:cNvPr id="14" name="群組 13"/>
          <p:cNvGrpSpPr/>
          <p:nvPr/>
        </p:nvGrpSpPr>
        <p:grpSpPr>
          <a:xfrm>
            <a:off x="1088365" y="1905000"/>
            <a:ext cx="304800" cy="2582828"/>
            <a:chOff x="609600" y="1905000"/>
            <a:chExt cx="304800" cy="2582828"/>
          </a:xfrm>
        </p:grpSpPr>
        <p:cxnSp>
          <p:nvCxnSpPr>
            <p:cNvPr id="7" name="直線單箭頭接點 6"/>
            <p:cNvCxnSpPr/>
            <p:nvPr/>
          </p:nvCxnSpPr>
          <p:spPr bwMode="auto">
            <a:xfrm>
              <a:off x="609600" y="1905000"/>
              <a:ext cx="304800" cy="0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rgbClr val="002060"/>
              </a:solidFill>
              <a:prstDash val="solid"/>
              <a:miter lim="800000"/>
              <a:headEnd type="none" w="med" len="med"/>
              <a:tailEnd type="triangle"/>
            </a:ln>
            <a:effectLst/>
          </p:spPr>
        </p:cxnSp>
        <p:cxnSp>
          <p:nvCxnSpPr>
            <p:cNvPr id="9" name="肘形接點 8"/>
            <p:cNvCxnSpPr/>
            <p:nvPr/>
          </p:nvCxnSpPr>
          <p:spPr bwMode="auto">
            <a:xfrm rot="16200000" flipH="1">
              <a:off x="-529414" y="3044014"/>
              <a:ext cx="2582828" cy="304800"/>
            </a:xfrm>
            <a:prstGeom prst="bentConnector3">
              <a:avLst>
                <a:gd name="adj1" fmla="val 100099"/>
              </a:avLst>
            </a:prstGeom>
            <a:solidFill>
              <a:schemeClr val="accent1"/>
            </a:solidFill>
            <a:ln w="19050" cap="flat" cmpd="sng" algn="ctr">
              <a:solidFill>
                <a:srgbClr val="002060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</p:grpSp>
      <p:sp>
        <p:nvSpPr>
          <p:cNvPr id="18" name="文字方塊 17"/>
          <p:cNvSpPr txBox="1"/>
          <p:nvPr/>
        </p:nvSpPr>
        <p:spPr>
          <a:xfrm rot="16200000">
            <a:off x="423933" y="2874066"/>
            <a:ext cx="969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chemeClr val="bg2"/>
                </a:solidFill>
              </a:rPr>
              <a:t>linking</a:t>
            </a:r>
            <a:endParaRPr lang="zh-TW" altLang="en-US" dirty="0">
              <a:solidFill>
                <a:schemeClr val="bg2"/>
              </a:solidFill>
            </a:endParaRPr>
          </a:p>
        </p:txBody>
      </p:sp>
      <p:sp>
        <p:nvSpPr>
          <p:cNvPr id="16" name="右大括弧 15"/>
          <p:cNvSpPr/>
          <p:nvPr/>
        </p:nvSpPr>
        <p:spPr bwMode="auto">
          <a:xfrm flipH="1">
            <a:off x="5707824" y="4293078"/>
            <a:ext cx="136651" cy="742781"/>
          </a:xfrm>
          <a:prstGeom prst="rightBrace">
            <a:avLst>
              <a:gd name="adj1" fmla="val 95649"/>
              <a:gd name="adj2" fmla="val 50308"/>
            </a:avLst>
          </a:prstGeom>
          <a:noFill/>
          <a:ln w="25400" cap="flat" cmpd="sng" algn="ctr">
            <a:solidFill>
              <a:schemeClr val="accent2">
                <a:lumMod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01493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Title 1"/>
          <p:cNvSpPr>
            <a:spLocks noGrp="1"/>
          </p:cNvSpPr>
          <p:nvPr>
            <p:ph type="title"/>
          </p:nvPr>
        </p:nvSpPr>
        <p:spPr>
          <a:xfrm>
            <a:off x="0" y="138113"/>
            <a:ext cx="9067800" cy="1296987"/>
          </a:xfrm>
        </p:spPr>
        <p:txBody>
          <a:bodyPr/>
          <a:lstStyle/>
          <a:p>
            <a:r>
              <a:rPr lang="en-US" sz="4000" dirty="0"/>
              <a:t>One to many relationship - Embedding</a:t>
            </a:r>
          </a:p>
        </p:txBody>
      </p:sp>
      <p:sp>
        <p:nvSpPr>
          <p:cNvPr id="3" name="矩形 2"/>
          <p:cNvSpPr/>
          <p:nvPr/>
        </p:nvSpPr>
        <p:spPr bwMode="auto">
          <a:xfrm>
            <a:off x="5006828" y="4051300"/>
            <a:ext cx="2590800" cy="1219200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61442" name="Rectangle 2"/>
          <p:cNvSpPr txBox="1">
            <a:spLocks noChangeArrowheads="1"/>
          </p:cNvSpPr>
          <p:nvPr/>
        </p:nvSpPr>
        <p:spPr bwMode="auto">
          <a:xfrm>
            <a:off x="3152775" y="1435100"/>
            <a:ext cx="5915025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Lucida Grande"/>
                <a:ea typeface="Lucida Grande"/>
                <a:cs typeface="Lucida Grande"/>
                <a:sym typeface="Lucida Grande"/>
              </a:rPr>
              <a:t>book = {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Lucida Grande"/>
              <a:ea typeface="ヒラギノ角ゴ ProN W6"/>
              <a:cs typeface="ヒラギノ角ゴ ProN W6"/>
              <a:sym typeface="Lucida Grande"/>
            </a:endParaRPr>
          </a:p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Lucida Grande"/>
                <a:ea typeface="Lucida Grande"/>
                <a:cs typeface="Lucida Grande"/>
                <a:sym typeface="Lucida Grande"/>
              </a:rPr>
              <a:t>    title: "MongoDB: The Definitive Guide",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Lucida Grande"/>
              <a:ea typeface="ヒラギノ角ゴ ProN W6"/>
              <a:cs typeface="ヒラギノ角ゴ ProN W6"/>
              <a:sym typeface="Lucida Grande"/>
            </a:endParaRPr>
          </a:p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Lucida Grande"/>
                <a:ea typeface="Lucida Grande"/>
                <a:cs typeface="Lucida Grande"/>
                <a:sym typeface="Lucida Grande"/>
              </a:rPr>
              <a:t>    authors: [ "Kristina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Lucida Grande"/>
                <a:ea typeface="Lucida Grande"/>
                <a:cs typeface="Lucida Grande"/>
                <a:sym typeface="Lucida Grande"/>
              </a:rPr>
              <a:t>Chodorow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Lucida Grande"/>
                <a:ea typeface="Lucida Grande"/>
                <a:cs typeface="Lucida Grande"/>
                <a:sym typeface="Lucida Grande"/>
              </a:rPr>
              <a:t>", "Mike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Lucida Grande"/>
                <a:ea typeface="Lucida Grande"/>
                <a:cs typeface="Lucida Grande"/>
                <a:sym typeface="Lucida Grande"/>
              </a:rPr>
              <a:t>Dirolf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Lucida Grande"/>
                <a:ea typeface="Lucida Grande"/>
                <a:cs typeface="Lucida Grande"/>
                <a:sym typeface="Lucida Grande"/>
              </a:rPr>
              <a:t>" ]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Lucida Grande"/>
              <a:ea typeface="ヒラギノ角ゴ ProN W6"/>
              <a:cs typeface="ヒラギノ角ゴ ProN W6"/>
              <a:sym typeface="Lucida Grande"/>
            </a:endParaRPr>
          </a:p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Lucida Grande"/>
                <a:ea typeface="Lucida Grande"/>
                <a:cs typeface="Lucida Grande"/>
                <a:sym typeface="Lucida Grande"/>
              </a:rPr>
              <a:t>   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Lucida Grande"/>
                <a:ea typeface="Lucida Grande"/>
                <a:cs typeface="Lucida Grande"/>
                <a:sym typeface="Lucida Grande"/>
              </a:rPr>
              <a:t>published_date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Lucida Grande"/>
                <a:ea typeface="Lucida Grande"/>
                <a:cs typeface="Lucida Grande"/>
                <a:sym typeface="Lucida Grande"/>
              </a:rPr>
              <a:t>: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Lucida Grande"/>
                <a:ea typeface="Lucida Grande"/>
                <a:cs typeface="Lucida Grande"/>
                <a:sym typeface="Lucida Grande"/>
              </a:rPr>
              <a:t>ISODate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Lucida Grande"/>
                <a:ea typeface="Lucida Grande"/>
                <a:cs typeface="Lucida Grande"/>
                <a:sym typeface="Lucida Grande"/>
              </a:rPr>
              <a:t>("2010-09-24"),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Lucida Grande"/>
              <a:ea typeface="ヒラギノ角ゴ ProN W6"/>
              <a:cs typeface="ヒラギノ角ゴ ProN W6"/>
              <a:sym typeface="Lucida Grande"/>
            </a:endParaRPr>
          </a:p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Lucida Grande"/>
                <a:ea typeface="Lucida Grande"/>
                <a:cs typeface="Lucida Grande"/>
                <a:sym typeface="Lucida Grande"/>
              </a:rPr>
              <a:t>    pages: 216,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Lucida Grande"/>
              <a:ea typeface="ヒラギノ角ゴ ProN W6"/>
              <a:cs typeface="ヒラギノ角ゴ ProN W6"/>
              <a:sym typeface="Lucida Grande"/>
            </a:endParaRPr>
          </a:p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Lucida Grande"/>
                <a:ea typeface="Lucida Grande"/>
                <a:cs typeface="Lucida Grande"/>
                <a:sym typeface="Lucida Grande"/>
              </a:rPr>
              <a:t>    language: "English",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Lucida Grande"/>
              <a:ea typeface="ヒラギノ角ゴ ProN W6"/>
              <a:cs typeface="ヒラギノ角ゴ ProN W6"/>
              <a:sym typeface="Lucida Grande"/>
            </a:endParaRPr>
          </a:p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Lucida Grande"/>
                <a:ea typeface="Lucida Grande"/>
                <a:cs typeface="Lucida Grande"/>
                <a:sym typeface="Lucida Grande"/>
              </a:rPr>
              <a:t>    publisher: {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Lucida Grande"/>
              <a:ea typeface="ヒラギノ角ゴ ProN W6"/>
              <a:cs typeface="ヒラギノ角ゴ ProN W6"/>
              <a:sym typeface="Lucida Grande"/>
            </a:endParaRPr>
          </a:p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Lucida Grande"/>
                <a:ea typeface="Lucida Grande"/>
                <a:cs typeface="Lucida Grande"/>
                <a:sym typeface="Lucida Grande"/>
              </a:rPr>
              <a:t>        name: "O’Reilly Media",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Lucida Grande"/>
              <a:ea typeface="ヒラギノ角ゴ ProN W6"/>
              <a:cs typeface="ヒラギノ角ゴ ProN W6"/>
              <a:sym typeface="Lucida Grande"/>
            </a:endParaRPr>
          </a:p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Lucida Grande"/>
                <a:ea typeface="Lucida Grande"/>
                <a:cs typeface="Lucida Grande"/>
                <a:sym typeface="Lucida Grande"/>
              </a:rPr>
              <a:t>        founded: "1980",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Lucida Grande"/>
              <a:ea typeface="ヒラギノ角ゴ ProN W6"/>
              <a:cs typeface="ヒラギノ角ゴ ProN W6"/>
              <a:sym typeface="Lucida Grande"/>
            </a:endParaRPr>
          </a:p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Lucida Grande"/>
                <a:ea typeface="Lucida Grande"/>
                <a:cs typeface="Lucida Grande"/>
                <a:sym typeface="Lucida Grande"/>
              </a:rPr>
              <a:t>        location: "CA"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Lucida Grande"/>
              <a:ea typeface="ヒラギノ角ゴ ProN W6"/>
              <a:cs typeface="ヒラギノ角ゴ ProN W6"/>
              <a:sym typeface="Lucida Grande"/>
            </a:endParaRPr>
          </a:p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Lucida Grande"/>
                <a:ea typeface="Lucida Grande"/>
                <a:cs typeface="Lucida Grande"/>
                <a:sym typeface="Lucida Grande"/>
              </a:rPr>
              <a:t>    }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Lucida Grande"/>
              <a:ea typeface="ヒラギノ角ゴ ProN W6"/>
              <a:cs typeface="ヒラギノ角ゴ ProN W6"/>
              <a:sym typeface="Lucida Grande"/>
            </a:endParaRPr>
          </a:p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Lucida Grande"/>
                <a:ea typeface="Lucida Grande"/>
                <a:cs typeface="Lucida Grande"/>
                <a:sym typeface="Lucida Grande"/>
              </a:rPr>
              <a:t>}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Lucida Grande"/>
              <a:ea typeface="ヒラギノ角ゴ ProN W6"/>
              <a:cs typeface="ヒラギノ角ゴ ProN W6"/>
              <a:sym typeface="Lucida Grande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AFED34-832D-4783-8EAF-FBE747E19456}" type="slidenum">
              <a:rPr lang="en-US" altLang="zh-TW" smtClean="0"/>
              <a:pPr/>
              <a:t>53</a:t>
            </a:fld>
            <a:endParaRPr lang="en-US" altLang="zh-TW" dirty="0"/>
          </a:p>
        </p:txBody>
      </p:sp>
      <p:grpSp>
        <p:nvGrpSpPr>
          <p:cNvPr id="10" name="群組 9"/>
          <p:cNvGrpSpPr/>
          <p:nvPr/>
        </p:nvGrpSpPr>
        <p:grpSpPr>
          <a:xfrm>
            <a:off x="540520" y="4177652"/>
            <a:ext cx="3539282" cy="1994548"/>
            <a:chOff x="540520" y="4177652"/>
            <a:chExt cx="3539282" cy="1994548"/>
          </a:xfrm>
        </p:grpSpPr>
        <p:pic>
          <p:nvPicPr>
            <p:cNvPr id="1026" name="Picture 2" descr="「book」的圖片搜尋結果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0520" y="4514753"/>
              <a:ext cx="1695597" cy="16574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「publisher」的圖片搜尋結果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55802" y="4177652"/>
              <a:ext cx="1524000" cy="4211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7" name="直線單箭頭接點 6"/>
            <p:cNvCxnSpPr/>
            <p:nvPr/>
          </p:nvCxnSpPr>
          <p:spPr bwMode="auto">
            <a:xfrm flipH="1">
              <a:off x="1983127" y="4682855"/>
              <a:ext cx="847519" cy="660622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rgbClr val="002060"/>
              </a:solidFill>
              <a:prstDash val="solid"/>
              <a:miter lim="800000"/>
              <a:headEnd type="none" w="med" len="med"/>
              <a:tailEnd type="triangle"/>
            </a:ln>
            <a:effectLst/>
          </p:spPr>
        </p:cxnSp>
        <p:sp>
          <p:nvSpPr>
            <p:cNvPr id="9" name="文字方塊 8"/>
            <p:cNvSpPr txBox="1"/>
            <p:nvPr/>
          </p:nvSpPr>
          <p:spPr>
            <a:xfrm>
              <a:off x="2349357" y="4895569"/>
              <a:ext cx="13335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000" dirty="0">
                  <a:solidFill>
                    <a:schemeClr val="accent2">
                      <a:lumMod val="75000"/>
                    </a:schemeClr>
                  </a:solidFill>
                </a:rPr>
                <a:t>publish</a:t>
              </a:r>
              <a:endParaRPr lang="zh-TW" altLang="en-US" sz="2000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0709484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 bwMode="auto">
          <a:xfrm>
            <a:off x="3133936" y="1156608"/>
            <a:ext cx="4714666" cy="2307771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2">
                <a:lumMod val="40000"/>
                <a:lumOff val="6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3" name="矩形 2"/>
          <p:cNvSpPr/>
          <p:nvPr/>
        </p:nvSpPr>
        <p:spPr bwMode="auto">
          <a:xfrm>
            <a:off x="2852633" y="3581400"/>
            <a:ext cx="5224566" cy="3124200"/>
          </a:xfrm>
          <a:prstGeom prst="rect">
            <a:avLst/>
          </a:prstGeom>
          <a:solidFill>
            <a:schemeClr val="accent5">
              <a:lumMod val="90000"/>
            </a:schemeClr>
          </a:solidFill>
          <a:ln w="9525" cap="flat" cmpd="sng" algn="ctr">
            <a:solidFill>
              <a:schemeClr val="accent5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62465" name="Title 1"/>
          <p:cNvSpPr>
            <a:spLocks noGrp="1"/>
          </p:cNvSpPr>
          <p:nvPr>
            <p:ph type="title"/>
          </p:nvPr>
        </p:nvSpPr>
        <p:spPr>
          <a:xfrm>
            <a:off x="228600" y="138113"/>
            <a:ext cx="8610600" cy="1081087"/>
          </a:xfrm>
        </p:spPr>
        <p:txBody>
          <a:bodyPr/>
          <a:lstStyle/>
          <a:p>
            <a:r>
              <a:rPr lang="en-US" dirty="0"/>
              <a:t>One to many relationship – Linking</a:t>
            </a:r>
          </a:p>
        </p:txBody>
      </p:sp>
      <p:sp>
        <p:nvSpPr>
          <p:cNvPr id="62466" name="Rectangle 2"/>
          <p:cNvSpPr txBox="1">
            <a:spLocks noChangeArrowheads="1"/>
          </p:cNvSpPr>
          <p:nvPr/>
        </p:nvSpPr>
        <p:spPr bwMode="auto">
          <a:xfrm>
            <a:off x="2590800" y="1197429"/>
            <a:ext cx="5486400" cy="520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Lucida Grande"/>
                <a:ea typeface="Lucida Grande"/>
                <a:cs typeface="Lucida Grande"/>
                <a:sym typeface="Lucida Grande"/>
              </a:rPr>
              <a:t>publisher = {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Lucida Grande"/>
              <a:ea typeface="ヒラギノ角ゴ ProN W6"/>
              <a:cs typeface="ヒラギノ角ゴ ProN W6"/>
              <a:sym typeface="Lucida Grande"/>
            </a:endParaRPr>
          </a:p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Lucida Grande"/>
                <a:ea typeface="Lucida Grande"/>
                <a:cs typeface="Lucida Grande"/>
                <a:sym typeface="Lucida Grande"/>
              </a:rPr>
              <a:t>    _id: "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Lucida Grande"/>
                <a:ea typeface="Lucida Grande"/>
                <a:cs typeface="Lucida Grande"/>
                <a:sym typeface="Lucida Grande"/>
              </a:rPr>
              <a:t>oreilly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Lucida Grande"/>
                <a:ea typeface="Lucida Grande"/>
                <a:cs typeface="Lucida Grande"/>
                <a:sym typeface="Lucida Grande"/>
              </a:rPr>
              <a:t>",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Lucida Grande"/>
              <a:ea typeface="ヒラギノ角ゴ ProN W6"/>
              <a:cs typeface="ヒラギノ角ゴ ProN W6"/>
              <a:sym typeface="Lucida Grande"/>
            </a:endParaRPr>
          </a:p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Lucida Grande"/>
                <a:ea typeface="Lucida Grande"/>
                <a:cs typeface="Lucida Grande"/>
                <a:sym typeface="Lucida Grande"/>
              </a:rPr>
              <a:t>    name: "O’Reilly Media",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Lucida Grande"/>
              <a:ea typeface="ヒラギノ角ゴ ProN W6"/>
              <a:cs typeface="ヒラギノ角ゴ ProN W6"/>
              <a:sym typeface="Lucida Grande"/>
            </a:endParaRPr>
          </a:p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Lucida Grande"/>
                <a:ea typeface="Lucida Grande"/>
                <a:cs typeface="Lucida Grande"/>
                <a:sym typeface="Lucida Grande"/>
              </a:rPr>
              <a:t>    founded: "1980",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Lucida Grande"/>
              <a:ea typeface="ヒラギノ角ゴ ProN W6"/>
              <a:cs typeface="ヒラギノ角ゴ ProN W6"/>
              <a:sym typeface="Lucida Grande"/>
            </a:endParaRPr>
          </a:p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Lucida Grande"/>
                <a:ea typeface="Lucida Grande"/>
                <a:cs typeface="Lucida Grande"/>
                <a:sym typeface="Lucida Grande"/>
              </a:rPr>
              <a:t>    location: "CA"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Lucida Grande"/>
              <a:ea typeface="ヒラギノ角ゴ ProN W6"/>
              <a:cs typeface="ヒラギノ角ゴ ProN W6"/>
              <a:sym typeface="Lucida Grande"/>
            </a:endParaRPr>
          </a:p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Lucida Grande"/>
                <a:ea typeface="Lucida Grande"/>
                <a:cs typeface="Lucida Grande"/>
                <a:sym typeface="Lucida Grande"/>
              </a:rPr>
              <a:t>}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Lucida Grande"/>
              <a:ea typeface="ヒラギノ角ゴ ProN W6"/>
              <a:cs typeface="ヒラギノ角ゴ ProN W6"/>
              <a:sym typeface="Lucida Grande"/>
            </a:endParaRPr>
          </a:p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Lucida Grande"/>
                <a:ea typeface="Lucida Grande"/>
                <a:cs typeface="Lucida Grande"/>
                <a:sym typeface="Lucida Grande"/>
              </a:rPr>
              <a:t>book = {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Lucida Grande"/>
              <a:ea typeface="ヒラギノ角ゴ ProN W6"/>
              <a:cs typeface="ヒラギノ角ゴ ProN W6"/>
              <a:sym typeface="Lucida Grande"/>
            </a:endParaRPr>
          </a:p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Lucida Grande"/>
                <a:ea typeface="Lucida Grande"/>
                <a:cs typeface="Lucida Grande"/>
                <a:sym typeface="Lucida Grande"/>
              </a:rPr>
              <a:t>    title: "MongoDB: The Definitive Guide",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Lucida Grande"/>
              <a:ea typeface="ヒラギノ角ゴ ProN W6"/>
              <a:cs typeface="ヒラギノ角ゴ ProN W6"/>
              <a:sym typeface="Lucida Grande"/>
            </a:endParaRPr>
          </a:p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Lucida Grande"/>
                <a:ea typeface="Lucida Grande"/>
                <a:cs typeface="Lucida Grande"/>
                <a:sym typeface="Lucida Grande"/>
              </a:rPr>
              <a:t>    authors: [ "Kristina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Lucida Grande"/>
                <a:ea typeface="Lucida Grande"/>
                <a:cs typeface="Lucida Grande"/>
                <a:sym typeface="Lucida Grande"/>
              </a:rPr>
              <a:t>Chodorow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Lucida Grande"/>
                <a:ea typeface="Lucida Grande"/>
                <a:cs typeface="Lucida Grande"/>
                <a:sym typeface="Lucida Grande"/>
              </a:rPr>
              <a:t>", "Mike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Lucida Grande"/>
                <a:ea typeface="Lucida Grande"/>
                <a:cs typeface="Lucida Grande"/>
                <a:sym typeface="Lucida Grande"/>
              </a:rPr>
              <a:t>Dirolf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Lucida Grande"/>
                <a:ea typeface="Lucida Grande"/>
                <a:cs typeface="Lucida Grande"/>
                <a:sym typeface="Lucida Grande"/>
              </a:rPr>
              <a:t>" ]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Lucida Grande"/>
              <a:ea typeface="ヒラギノ角ゴ ProN W6"/>
              <a:cs typeface="ヒラギノ角ゴ ProN W6"/>
              <a:sym typeface="Lucida Grande"/>
            </a:endParaRPr>
          </a:p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Lucida Grande"/>
                <a:ea typeface="Lucida Grande"/>
                <a:cs typeface="Lucida Grande"/>
                <a:sym typeface="Lucida Grande"/>
              </a:rPr>
              <a:t>   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Lucida Grande"/>
                <a:ea typeface="Lucida Grande"/>
                <a:cs typeface="Lucida Grande"/>
                <a:sym typeface="Lucida Grande"/>
              </a:rPr>
              <a:t>published_date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Lucida Grande"/>
                <a:ea typeface="Lucida Grande"/>
                <a:cs typeface="Lucida Grande"/>
                <a:sym typeface="Lucida Grande"/>
              </a:rPr>
              <a:t>: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Lucida Grande"/>
                <a:ea typeface="Lucida Grande"/>
                <a:cs typeface="Lucida Grande"/>
                <a:sym typeface="Lucida Grande"/>
              </a:rPr>
              <a:t>ISODate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Lucida Grande"/>
                <a:ea typeface="Lucida Grande"/>
                <a:cs typeface="Lucida Grande"/>
                <a:sym typeface="Lucida Grande"/>
              </a:rPr>
              <a:t>("2010-09-24"),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Lucida Grande"/>
              <a:ea typeface="ヒラギノ角ゴ ProN W6"/>
              <a:cs typeface="ヒラギノ角ゴ ProN W6"/>
              <a:sym typeface="Lucida Grande"/>
            </a:endParaRPr>
          </a:p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Lucida Grande"/>
                <a:ea typeface="Lucida Grande"/>
                <a:cs typeface="Lucida Grande"/>
                <a:sym typeface="Lucida Grande"/>
              </a:rPr>
              <a:t>    pages: 216,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Lucida Grande"/>
              <a:ea typeface="ヒラギノ角ゴ ProN W6"/>
              <a:cs typeface="ヒラギノ角ゴ ProN W6"/>
              <a:sym typeface="Lucida Grande"/>
            </a:endParaRPr>
          </a:p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Lucida Grande"/>
                <a:ea typeface="Lucida Grande"/>
                <a:cs typeface="Lucida Grande"/>
                <a:sym typeface="Lucida Grande"/>
              </a:rPr>
              <a:t>    language: "English",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Lucida Grande"/>
              <a:ea typeface="ヒラギノ角ゴ ProN W6"/>
              <a:cs typeface="ヒラギノ角ゴ ProN W6"/>
              <a:sym typeface="Lucida Grande"/>
            </a:endParaRPr>
          </a:p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Lucida Grande"/>
                <a:ea typeface="Lucida Grande"/>
                <a:cs typeface="Lucida Grande"/>
                <a:sym typeface="Lucida Grande"/>
              </a:rPr>
              <a:t>   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Lucida Grande"/>
                <a:ea typeface="Lucida Grande"/>
                <a:cs typeface="Lucida Grande"/>
                <a:sym typeface="Lucida Grande"/>
              </a:rPr>
              <a:t>publisher_id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Lucida Grande"/>
                <a:ea typeface="Lucida Grande"/>
                <a:cs typeface="Lucida Grande"/>
                <a:sym typeface="Lucida Grande"/>
              </a:rPr>
              <a:t>: "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Lucida Grande"/>
                <a:ea typeface="Lucida Grande"/>
                <a:cs typeface="Lucida Grande"/>
                <a:sym typeface="Lucida Grande"/>
              </a:rPr>
              <a:t>oreilly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Lucida Grande"/>
                <a:ea typeface="Lucida Grande"/>
                <a:cs typeface="Lucida Grande"/>
                <a:sym typeface="Lucida Grande"/>
              </a:rPr>
              <a:t>"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Lucida Grande"/>
              <a:ea typeface="ヒラギノ角ゴ ProN W6"/>
              <a:cs typeface="ヒラギノ角ゴ ProN W6"/>
              <a:sym typeface="Lucida Grande"/>
            </a:endParaRPr>
          </a:p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Lucida Grande"/>
                <a:ea typeface="Lucida Grande"/>
                <a:cs typeface="Lucida Grande"/>
                <a:sym typeface="Lucida Grande"/>
              </a:rPr>
              <a:t>}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Lucida Grande"/>
              <a:ea typeface="ヒラギノ角ゴ ProN W6"/>
              <a:cs typeface="ヒラギノ角ゴ ProN W6"/>
              <a:sym typeface="Lucida Grande"/>
            </a:endParaRPr>
          </a:p>
        </p:txBody>
      </p:sp>
      <p:sp>
        <p:nvSpPr>
          <p:cNvPr id="19" name="Curved Right Arrow 18"/>
          <p:cNvSpPr/>
          <p:nvPr/>
        </p:nvSpPr>
        <p:spPr>
          <a:xfrm flipH="1" flipV="1">
            <a:off x="6781800" y="1447797"/>
            <a:ext cx="1447800" cy="4681281"/>
          </a:xfrm>
          <a:prstGeom prst="curvedRightArrow">
            <a:avLst>
              <a:gd name="adj1" fmla="val 9138"/>
              <a:gd name="adj2" fmla="val 29660"/>
              <a:gd name="adj3" fmla="val 27021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AFED34-832D-4783-8EAF-FBE747E19456}" type="slidenum">
              <a:rPr lang="en-US" altLang="zh-TW" smtClean="0"/>
              <a:pPr/>
              <a:t>54</a:t>
            </a:fld>
            <a:endParaRPr lang="en-US" altLang="zh-TW" dirty="0"/>
          </a:p>
        </p:txBody>
      </p:sp>
      <p:grpSp>
        <p:nvGrpSpPr>
          <p:cNvPr id="8" name="群組 7"/>
          <p:cNvGrpSpPr/>
          <p:nvPr/>
        </p:nvGrpSpPr>
        <p:grpSpPr>
          <a:xfrm>
            <a:off x="398271" y="2819400"/>
            <a:ext cx="2454362" cy="3309679"/>
            <a:chOff x="540520" y="2862521"/>
            <a:chExt cx="2454362" cy="3309679"/>
          </a:xfrm>
        </p:grpSpPr>
        <p:pic>
          <p:nvPicPr>
            <p:cNvPr id="9" name="Picture 2" descr="「book」的圖片搜尋結果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0520" y="4514753"/>
              <a:ext cx="1695597" cy="16574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4" descr="「publisher」的圖片搜尋結果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73390" y="2862521"/>
              <a:ext cx="1524000" cy="4211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1" name="直線單箭頭接點 10"/>
            <p:cNvCxnSpPr/>
            <p:nvPr/>
          </p:nvCxnSpPr>
          <p:spPr bwMode="auto">
            <a:xfrm flipH="1">
              <a:off x="1501839" y="3374577"/>
              <a:ext cx="445293" cy="1118400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rgbClr val="002060"/>
              </a:solidFill>
              <a:prstDash val="solid"/>
              <a:miter lim="800000"/>
              <a:headEnd type="none" w="med" len="med"/>
              <a:tailEnd type="triangle"/>
            </a:ln>
            <a:effectLst/>
          </p:spPr>
        </p:cxnSp>
        <p:sp>
          <p:nvSpPr>
            <p:cNvPr id="12" name="文字方塊 11"/>
            <p:cNvSpPr txBox="1"/>
            <p:nvPr/>
          </p:nvSpPr>
          <p:spPr>
            <a:xfrm>
              <a:off x="1661382" y="3813472"/>
              <a:ext cx="13335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000" dirty="0">
                  <a:solidFill>
                    <a:schemeClr val="accent2">
                      <a:lumMod val="75000"/>
                    </a:schemeClr>
                  </a:solidFill>
                </a:rPr>
                <a:t>publish</a:t>
              </a:r>
              <a:endParaRPr lang="zh-TW" altLang="en-US" sz="2000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1375249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Title 1"/>
          <p:cNvSpPr>
            <a:spLocks noGrp="1"/>
          </p:cNvSpPr>
          <p:nvPr>
            <p:ph type="title"/>
          </p:nvPr>
        </p:nvSpPr>
        <p:spPr>
          <a:xfrm>
            <a:off x="520700" y="138113"/>
            <a:ext cx="7937500" cy="776287"/>
          </a:xfrm>
        </p:spPr>
        <p:txBody>
          <a:bodyPr/>
          <a:lstStyle/>
          <a:p>
            <a:r>
              <a:rPr lang="en-US" dirty="0"/>
              <a:t>Many to many relationship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520700" y="914400"/>
            <a:ext cx="8318500" cy="1295400"/>
          </a:xfrm>
        </p:spPr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sz="2400" dirty="0"/>
              <a:t>Can put relation in </a:t>
            </a:r>
            <a:r>
              <a:rPr lang="en-US" sz="2400" dirty="0">
                <a:solidFill>
                  <a:srgbClr val="FF0000"/>
                </a:solidFill>
              </a:rPr>
              <a:t>either one </a:t>
            </a:r>
            <a:r>
              <a:rPr lang="en-US" sz="2400" dirty="0"/>
              <a:t>of the documents (embedding in one of the documents)</a:t>
            </a:r>
          </a:p>
          <a:p>
            <a:pPr fontAlgn="auto">
              <a:spcAft>
                <a:spcPts val="0"/>
              </a:spcAft>
              <a:defRPr/>
            </a:pPr>
            <a:r>
              <a:rPr lang="en-US" sz="2400" dirty="0"/>
              <a:t>Focus how data is queried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AFED34-832D-4783-8EAF-FBE747E19456}" type="slidenum">
              <a:rPr lang="en-US" altLang="zh-TW" smtClean="0"/>
              <a:pPr/>
              <a:t>55</a:t>
            </a:fld>
            <a:endParaRPr lang="en-US" altLang="zh-TW" dirty="0"/>
          </a:p>
        </p:txBody>
      </p:sp>
      <p:grpSp>
        <p:nvGrpSpPr>
          <p:cNvPr id="5" name="群組 4"/>
          <p:cNvGrpSpPr/>
          <p:nvPr/>
        </p:nvGrpSpPr>
        <p:grpSpPr>
          <a:xfrm>
            <a:off x="1700101" y="2348366"/>
            <a:ext cx="5959697" cy="4067175"/>
            <a:chOff x="685800" y="1219200"/>
            <a:chExt cx="5988050" cy="5054600"/>
          </a:xfrm>
        </p:grpSpPr>
        <p:sp>
          <p:nvSpPr>
            <p:cNvPr id="6" name="矩形 5"/>
            <p:cNvSpPr/>
            <p:nvPr/>
          </p:nvSpPr>
          <p:spPr bwMode="auto">
            <a:xfrm>
              <a:off x="685800" y="1219200"/>
              <a:ext cx="5988050" cy="2816709"/>
            </a:xfrm>
            <a:prstGeom prst="rect">
              <a:avLst/>
            </a:prstGeom>
            <a:solidFill>
              <a:srgbClr val="FFFFCC"/>
            </a:solidFill>
            <a:ln w="9525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7" name="矩形 6"/>
            <p:cNvSpPr/>
            <p:nvPr/>
          </p:nvSpPr>
          <p:spPr bwMode="auto">
            <a:xfrm>
              <a:off x="685800" y="4187429"/>
              <a:ext cx="5972788" cy="1425842"/>
            </a:xfrm>
            <a:prstGeom prst="rect">
              <a:avLst/>
            </a:prstGeom>
            <a:solidFill>
              <a:srgbClr val="FFFFCC"/>
            </a:solidFill>
            <a:ln w="9525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8" name="Rectangle 1"/>
            <p:cNvSpPr>
              <a:spLocks/>
            </p:cNvSpPr>
            <p:nvPr/>
          </p:nvSpPr>
          <p:spPr bwMode="auto">
            <a:xfrm>
              <a:off x="762000" y="1219200"/>
              <a:ext cx="5911850" cy="5054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Lucida Grande"/>
                  <a:ea typeface="Lucida Grande"/>
                  <a:cs typeface="Lucida Grande"/>
                  <a:sym typeface="Lucida Grande"/>
                </a:rPr>
                <a:t>book = {</a:t>
              </a:r>
              <a:endPara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Lucida Grande"/>
                <a:ea typeface="Lucida Grande"/>
                <a:cs typeface="Lucida Grande"/>
                <a:sym typeface="Lucida Grande"/>
              </a:endParaRPr>
            </a:p>
            <a:p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Lucida Grande"/>
                  <a:ea typeface="Lucida Grande"/>
                  <a:cs typeface="Lucida Grande"/>
                  <a:sym typeface="Lucida Grande"/>
                </a:rPr>
                <a:t>    title: "MongoDB: The Definitive Guide",</a:t>
              </a:r>
              <a:endPara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Lucida Grande"/>
                <a:ea typeface="Lucida Grande"/>
                <a:cs typeface="Lucida Grande"/>
                <a:sym typeface="Lucida Grande"/>
              </a:endParaRPr>
            </a:p>
            <a:p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Lucida Grande"/>
                  <a:ea typeface="Lucida Grande"/>
                  <a:cs typeface="Lucida Grande"/>
                  <a:sym typeface="Lucida Grande"/>
                </a:rPr>
                <a:t>    authors : [</a:t>
              </a:r>
              <a:endPara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Lucida Grande"/>
                <a:ea typeface="Lucida Grande"/>
                <a:cs typeface="Lucida Grande"/>
                <a:sym typeface="Lucida Grande"/>
              </a:endParaRPr>
            </a:p>
            <a:p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Lucida Grande"/>
                  <a:ea typeface="Lucida Grande"/>
                  <a:cs typeface="Lucida Grande"/>
                  <a:sym typeface="Lucida Grande"/>
                </a:rPr>
                <a:t>        { _id: "</a:t>
              </a:r>
              <a:r>
                <a:rPr kumimoji="0" lang="en-US" sz="1600" b="1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Lucida Grande"/>
                  <a:ea typeface="Lucida Grande"/>
                  <a:cs typeface="Lucida Grande"/>
                  <a:sym typeface="Lucida Grande"/>
                </a:rPr>
                <a:t>kchodorow</a:t>
              </a: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Lucida Grande"/>
                  <a:ea typeface="Lucida Grande"/>
                  <a:cs typeface="Lucida Grande"/>
                  <a:sym typeface="Lucida Grande"/>
                </a:rPr>
                <a:t>", name: "Kristina </a:t>
              </a:r>
              <a:r>
                <a:rPr kumimoji="0" lang="en-US" sz="1600" b="1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Lucida Grande"/>
                  <a:ea typeface="Lucida Grande"/>
                  <a:cs typeface="Lucida Grande"/>
                  <a:sym typeface="Lucida Grande"/>
                </a:rPr>
                <a:t>Chodorow</a:t>
              </a: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Lucida Grande"/>
                  <a:ea typeface="Lucida Grande"/>
                  <a:cs typeface="Lucida Grande"/>
                  <a:sym typeface="Lucida Grande"/>
                </a:rPr>
                <a:t>” }, </a:t>
              </a:r>
              <a:endPara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Lucida Grande"/>
                <a:ea typeface="Lucida Grande"/>
                <a:cs typeface="Lucida Grande"/>
                <a:sym typeface="Lucida Grande"/>
              </a:endParaRPr>
            </a:p>
            <a:p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Lucida Grande"/>
                  <a:ea typeface="Lucida Grande"/>
                  <a:cs typeface="Lucida Grande"/>
                  <a:sym typeface="Lucida Grande"/>
                </a:rPr>
                <a:t>        { _id: "</a:t>
              </a:r>
              <a:r>
                <a:rPr kumimoji="0" lang="en-US" sz="1600" b="1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Lucida Grande"/>
                  <a:ea typeface="Lucida Grande"/>
                  <a:cs typeface="Lucida Grande"/>
                  <a:sym typeface="Lucida Grande"/>
                </a:rPr>
                <a:t>mdirolf</a:t>
              </a: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Lucida Grande"/>
                  <a:ea typeface="Lucida Grande"/>
                  <a:cs typeface="Lucida Grande"/>
                  <a:sym typeface="Lucida Grande"/>
                </a:rPr>
                <a:t>", name: "Mike </a:t>
              </a:r>
              <a:r>
                <a:rPr kumimoji="0" lang="en-US" sz="1600" b="1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Lucida Grande"/>
                  <a:ea typeface="Lucida Grande"/>
                  <a:cs typeface="Lucida Grande"/>
                  <a:sym typeface="Lucida Grande"/>
                </a:rPr>
                <a:t>Dirolf</a:t>
              </a: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Lucida Grande"/>
                  <a:ea typeface="Lucida Grande"/>
                  <a:cs typeface="Lucida Grande"/>
                  <a:sym typeface="Lucida Grande"/>
                </a:rPr>
                <a:t>” }</a:t>
              </a:r>
              <a:endPara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Lucida Grande"/>
                <a:ea typeface="Lucida Grande"/>
                <a:cs typeface="Lucida Grande"/>
                <a:sym typeface="Lucida Grande"/>
              </a:endParaRPr>
            </a:p>
            <a:p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Lucida Grande"/>
                  <a:ea typeface="Lucida Grande"/>
                  <a:cs typeface="Lucida Grande"/>
                  <a:sym typeface="Lucida Grande"/>
                </a:rPr>
                <a:t>    ]</a:t>
              </a:r>
              <a:endPara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Lucida Grande"/>
                <a:ea typeface="Lucida Grande"/>
                <a:cs typeface="Lucida Grande"/>
                <a:sym typeface="Lucida Grande"/>
              </a:endParaRPr>
            </a:p>
            <a:p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Lucida Grande"/>
                  <a:ea typeface="Lucida Grande"/>
                  <a:cs typeface="Lucida Grande"/>
                  <a:sym typeface="Lucida Grande"/>
                </a:rPr>
                <a:t>    </a:t>
              </a:r>
              <a:r>
                <a:rPr kumimoji="0" lang="en-US" sz="1600" b="1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Lucida Grande"/>
                  <a:ea typeface="Lucida Grande"/>
                  <a:cs typeface="Lucida Grande"/>
                  <a:sym typeface="Lucida Grande"/>
                </a:rPr>
                <a:t>published_date</a:t>
              </a: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Lucida Grande"/>
                  <a:ea typeface="Lucida Grande"/>
                  <a:cs typeface="Lucida Grande"/>
                  <a:sym typeface="Lucida Grande"/>
                </a:rPr>
                <a:t>: </a:t>
              </a:r>
              <a:r>
                <a:rPr kumimoji="0" lang="en-US" sz="1600" b="1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Lucida Grande"/>
                  <a:ea typeface="Lucida Grande"/>
                  <a:cs typeface="Lucida Grande"/>
                  <a:sym typeface="Lucida Grande"/>
                </a:rPr>
                <a:t>ISODate</a:t>
              </a: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Lucida Grande"/>
                  <a:ea typeface="Lucida Grande"/>
                  <a:cs typeface="Lucida Grande"/>
                  <a:sym typeface="Lucida Grande"/>
                </a:rPr>
                <a:t>("2010-09-24"),</a:t>
              </a:r>
              <a:endPara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Lucida Grande"/>
                <a:ea typeface="Lucida Grande"/>
                <a:cs typeface="Lucida Grande"/>
                <a:sym typeface="Lucida Grande"/>
              </a:endParaRPr>
            </a:p>
            <a:p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Lucida Grande"/>
                  <a:ea typeface="Lucida Grande"/>
                  <a:cs typeface="Lucida Grande"/>
                  <a:sym typeface="Lucida Grande"/>
                </a:rPr>
                <a:t>    pages: 216,</a:t>
              </a:r>
              <a:endPara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Lucida Grande"/>
                <a:ea typeface="Lucida Grande"/>
                <a:cs typeface="Lucida Grande"/>
                <a:sym typeface="Lucida Grande"/>
              </a:endParaRPr>
            </a:p>
            <a:p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Lucida Grande"/>
                  <a:ea typeface="Lucida Grande"/>
                  <a:cs typeface="Lucida Grande"/>
                  <a:sym typeface="Lucida Grande"/>
                </a:rPr>
                <a:t>    language: "English"</a:t>
              </a:r>
              <a:endPara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Lucida Grande"/>
                <a:ea typeface="Lucida Grande"/>
                <a:cs typeface="Lucida Grande"/>
                <a:sym typeface="Lucida Grande"/>
              </a:endParaRPr>
            </a:p>
            <a:p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Lucida Grande"/>
                  <a:ea typeface="Lucida Grande"/>
                  <a:cs typeface="Lucida Grande"/>
                  <a:sym typeface="Lucida Grande"/>
                </a:rPr>
                <a:t>}</a:t>
              </a:r>
              <a:endPara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Lucida Grande"/>
                <a:ea typeface="Lucida Grande"/>
                <a:cs typeface="Lucida Grande"/>
                <a:sym typeface="Lucida Grande"/>
              </a:endParaRPr>
            </a:p>
            <a:p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Lucida Grande"/>
                <a:ea typeface="Lucida Grande"/>
                <a:cs typeface="Lucida Grande"/>
                <a:sym typeface="Lucida Grande"/>
              </a:endParaRPr>
            </a:p>
            <a:p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Lucida Grande"/>
                  <a:ea typeface="Lucida Grande"/>
                  <a:cs typeface="Lucida Grande"/>
                  <a:sym typeface="Lucida Grande"/>
                </a:rPr>
                <a:t>author = { </a:t>
              </a:r>
              <a:endPara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Lucida Grande"/>
                <a:ea typeface="Lucida Grande"/>
                <a:cs typeface="Lucida Grande"/>
                <a:sym typeface="Lucida Grande"/>
              </a:endParaRPr>
            </a:p>
            <a:p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Lucida Grande"/>
                  <a:ea typeface="Lucida Grande"/>
                  <a:cs typeface="Lucida Grande"/>
                  <a:sym typeface="Lucida Grande"/>
                </a:rPr>
                <a:t>    _id: "</a:t>
              </a:r>
              <a:r>
                <a:rPr kumimoji="0" lang="en-US" sz="1600" b="1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Lucida Grande"/>
                  <a:ea typeface="Lucida Grande"/>
                  <a:cs typeface="Lucida Grande"/>
                  <a:sym typeface="Lucida Grande"/>
                </a:rPr>
                <a:t>kchodorow</a:t>
              </a: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Lucida Grande"/>
                  <a:ea typeface="Lucida Grande"/>
                  <a:cs typeface="Lucida Grande"/>
                  <a:sym typeface="Lucida Grande"/>
                </a:rPr>
                <a:t>",</a:t>
              </a:r>
              <a:endPara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Lucida Grande"/>
                <a:ea typeface="Lucida Grande"/>
                <a:cs typeface="Lucida Grande"/>
                <a:sym typeface="Lucida Grande"/>
              </a:endParaRPr>
            </a:p>
            <a:p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Lucida Grande"/>
                  <a:ea typeface="Lucida Grande"/>
                  <a:cs typeface="Lucida Grande"/>
                  <a:sym typeface="Lucida Grande"/>
                </a:rPr>
                <a:t>    name: "Kristina </a:t>
              </a:r>
              <a:r>
                <a:rPr kumimoji="0" lang="en-US" sz="1600" b="1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Lucida Grande"/>
                  <a:ea typeface="Lucida Grande"/>
                  <a:cs typeface="Lucida Grande"/>
                  <a:sym typeface="Lucida Grande"/>
                </a:rPr>
                <a:t>Chodorow</a:t>
              </a: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Lucida Grande"/>
                  <a:ea typeface="Lucida Grande"/>
                  <a:cs typeface="Lucida Grande"/>
                  <a:sym typeface="Lucida Grande"/>
                </a:rPr>
                <a:t>",</a:t>
              </a:r>
              <a:endPara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Lucida Grande"/>
                <a:ea typeface="Lucida Grande"/>
                <a:cs typeface="Lucida Grande"/>
                <a:sym typeface="Lucida Grande"/>
              </a:endParaRPr>
            </a:p>
            <a:p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Lucida Grande"/>
                  <a:ea typeface="Lucida Grande"/>
                  <a:cs typeface="Lucida Grande"/>
                  <a:sym typeface="Lucida Grande"/>
                </a:rPr>
                <a:t>    hometown: "New York"</a:t>
              </a:r>
              <a:endPara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Lucida Grande"/>
                <a:ea typeface="Lucida Grande"/>
                <a:cs typeface="Lucida Grande"/>
                <a:sym typeface="Lucida Grande"/>
              </a:endParaRPr>
            </a:p>
            <a:p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Lucida Grande"/>
                  <a:ea typeface="Lucida Grande"/>
                  <a:cs typeface="Lucida Grande"/>
                  <a:sym typeface="Lucida Grande"/>
                </a:rPr>
                <a:t>}</a:t>
              </a:r>
            </a:p>
            <a:p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Lucida Grande"/>
                <a:ea typeface="Lucida Grande"/>
                <a:cs typeface="Lucida Grande"/>
                <a:sym typeface="Lucida Grande"/>
              </a:endParaRPr>
            </a:p>
            <a:p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1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Lucida Grande"/>
                  <a:ea typeface="Lucida Grande"/>
                  <a:cs typeface="Lucida Grande"/>
                  <a:sym typeface="Lucida Grande"/>
                </a:rPr>
                <a:t>db.book.find</a:t>
              </a:r>
              <a:r>
                <a:rPr kumimoji="0" lang="en-US" b="1" i="0" u="none" strike="noStrike" kern="1200" cap="none" spc="0" normalizeH="0" baseline="0" noProof="0" dirty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Lucida Grande"/>
                  <a:ea typeface="Lucida Grande"/>
                  <a:cs typeface="Lucida Grande"/>
                  <a:sym typeface="Lucida Grande"/>
                </a:rPr>
                <a:t>( { authors.name : "</a:t>
              </a: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Lucida Grande"/>
                  <a:ea typeface="Lucida Grande"/>
                  <a:cs typeface="Lucida Grande"/>
                  <a:sym typeface="Lucida Grande"/>
                </a:rPr>
                <a:t>Kristina </a:t>
              </a:r>
              <a:r>
                <a:rPr kumimoji="0" lang="en-US" sz="1600" b="1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Lucida Grande"/>
                  <a:ea typeface="Lucida Grande"/>
                  <a:cs typeface="Lucida Grande"/>
                  <a:sym typeface="Lucida Grande"/>
                </a:rPr>
                <a:t>Chodorow</a:t>
              </a:r>
              <a:r>
                <a:rPr kumimoji="0" lang="en-US" b="1" i="0" u="none" strike="noStrike" kern="1200" cap="none" spc="0" normalizeH="0" baseline="0" noProof="0" dirty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Lucida Grande"/>
                  <a:ea typeface="Lucida Grande"/>
                  <a:cs typeface="Lucida Grande"/>
                  <a:sym typeface="Lucida Grande"/>
                </a:rPr>
                <a:t>" } 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0755182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Title 1"/>
          <p:cNvSpPr>
            <a:spLocks noGrp="1"/>
          </p:cNvSpPr>
          <p:nvPr>
            <p:ph type="title"/>
          </p:nvPr>
        </p:nvSpPr>
        <p:spPr>
          <a:xfrm>
            <a:off x="520700" y="138113"/>
            <a:ext cx="7937500" cy="928687"/>
          </a:xfrm>
        </p:spPr>
        <p:txBody>
          <a:bodyPr/>
          <a:lstStyle/>
          <a:p>
            <a:r>
              <a:rPr lang="en-US" dirty="0"/>
              <a:t>Linking vs. Embedding</a:t>
            </a:r>
          </a:p>
        </p:txBody>
      </p:sp>
      <p:sp>
        <p:nvSpPr>
          <p:cNvPr id="63490" name="Content Placeholder 2"/>
          <p:cNvSpPr>
            <a:spLocks noGrp="1"/>
          </p:cNvSpPr>
          <p:nvPr>
            <p:ph idx="4294967295"/>
          </p:nvPr>
        </p:nvSpPr>
        <p:spPr>
          <a:xfrm>
            <a:off x="707472" y="1025962"/>
            <a:ext cx="8055528" cy="2611472"/>
          </a:xfrm>
        </p:spPr>
        <p:txBody>
          <a:bodyPr/>
          <a:lstStyle/>
          <a:p>
            <a:pPr marL="357188" lvl="0" indent="-357188" eaLnBrk="1" fontAlgn="auto" hangingPunct="1">
              <a:spcBef>
                <a:spcPts val="0"/>
              </a:spcBef>
              <a:spcAft>
                <a:spcPts val="0"/>
              </a:spcAft>
              <a:buSzTx/>
              <a:buFont typeface="Symbol" panose="05050102010706020507" pitchFamily="18" charset="2"/>
              <a:buChar char="·"/>
              <a:defRPr/>
            </a:pPr>
            <a:r>
              <a:rPr lang="en-US" altLang="zh-TW" sz="2400" kern="1200" dirty="0"/>
              <a:t>To embed or not to embed. That is the question!</a:t>
            </a:r>
          </a:p>
          <a:p>
            <a:pPr marL="714375" lvl="1" indent="-357188" eaLnBrk="1" fontAlgn="auto" hangingPunct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en-US" altLang="zh-TW" sz="2000" kern="1200" dirty="0"/>
              <a:t>Rule of thumb is to embed </a:t>
            </a:r>
            <a:r>
              <a:rPr lang="en-US" altLang="zh-TW" sz="2000" kern="1200" dirty="0">
                <a:solidFill>
                  <a:srgbClr val="FF0000"/>
                </a:solidFill>
              </a:rPr>
              <a:t>whenever possible</a:t>
            </a:r>
            <a:r>
              <a:rPr lang="en-US" altLang="zh-TW" sz="2000" kern="1200" dirty="0"/>
              <a:t>.</a:t>
            </a:r>
            <a:endParaRPr lang="en-US" sz="2000" dirty="0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Embed when the “many” objects always appear with (viewed in the context of) </a:t>
            </a:r>
            <a:r>
              <a:rPr lang="en-US" sz="2400" dirty="0">
                <a:solidFill>
                  <a:srgbClr val="FF0000"/>
                </a:solidFill>
              </a:rPr>
              <a:t>their parents</a:t>
            </a:r>
            <a:r>
              <a:rPr lang="en-US" sz="2400" dirty="0"/>
              <a:t>.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Embedding (de-normalization) is a bit like </a:t>
            </a:r>
            <a:r>
              <a:rPr lang="en-US" sz="2400" dirty="0">
                <a:solidFill>
                  <a:srgbClr val="FF0000"/>
                </a:solidFill>
              </a:rPr>
              <a:t>pre-joining</a:t>
            </a:r>
            <a:r>
              <a:rPr lang="en-US" sz="2400" dirty="0"/>
              <a:t> data which</a:t>
            </a:r>
            <a:r>
              <a:rPr lang="en-US" altLang="zh-TW" sz="2400" dirty="0"/>
              <a:t> provides </a:t>
            </a:r>
            <a:r>
              <a:rPr lang="en-US" altLang="zh-TW" sz="2400" b="1" dirty="0"/>
              <a:t>data locality </a:t>
            </a:r>
            <a:r>
              <a:rPr lang="en-US" altLang="zh-TW" sz="2400" dirty="0"/>
              <a:t>and improves </a:t>
            </a:r>
            <a:r>
              <a:rPr lang="en-US" altLang="zh-TW" sz="2400" b="1" dirty="0"/>
              <a:t>speed.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Linking when you need </a:t>
            </a:r>
            <a:r>
              <a:rPr lang="en-US" sz="2400" dirty="0">
                <a:solidFill>
                  <a:srgbClr val="FF0000"/>
                </a:solidFill>
              </a:rPr>
              <a:t>more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FF0000"/>
                </a:solidFill>
              </a:rPr>
              <a:t>flexibility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0984" y="3733800"/>
            <a:ext cx="2855462" cy="2912261"/>
          </a:xfrm>
          <a:prstGeom prst="rect">
            <a:avLst/>
          </a:prstGeom>
        </p:spPr>
      </p:pic>
      <p:sp>
        <p:nvSpPr>
          <p:cNvPr id="6" name="投影片編號版面配置區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AFED34-832D-4783-8EAF-FBE747E19456}" type="slidenum">
              <a:rPr lang="en-US" altLang="zh-TW" smtClean="0"/>
              <a:pPr/>
              <a:t>56</a:t>
            </a:fld>
            <a:endParaRPr lang="en-US" altLang="zh-TW" dirty="0"/>
          </a:p>
        </p:txBody>
      </p:sp>
      <p:sp>
        <p:nvSpPr>
          <p:cNvPr id="2" name="文字方塊 1"/>
          <p:cNvSpPr txBox="1"/>
          <p:nvPr/>
        </p:nvSpPr>
        <p:spPr>
          <a:xfrm>
            <a:off x="228600" y="5638800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Embedding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7470475" y="4842972"/>
            <a:ext cx="987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Linking</a:t>
            </a:r>
            <a:endParaRPr lang="zh-TW" altLang="en-US" dirty="0">
              <a:solidFill>
                <a:srgbClr val="FF0000"/>
              </a:solidFill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3657562"/>
            <a:ext cx="2905350" cy="3109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82274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 bwMode="auto">
          <a:xfrm>
            <a:off x="2133600" y="4419600"/>
            <a:ext cx="5257800" cy="2056130"/>
          </a:xfrm>
          <a:prstGeom prst="rect">
            <a:avLst/>
          </a:prstGeom>
          <a:solidFill>
            <a:srgbClr val="FFFFCC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3" name="矩形 2"/>
          <p:cNvSpPr/>
          <p:nvPr/>
        </p:nvSpPr>
        <p:spPr bwMode="auto">
          <a:xfrm>
            <a:off x="2133600" y="2056130"/>
            <a:ext cx="5257800" cy="2058670"/>
          </a:xfrm>
          <a:prstGeom prst="rect">
            <a:avLst/>
          </a:prstGeom>
          <a:solidFill>
            <a:srgbClr val="FFFFCC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67585" name="Rectangle 6"/>
          <p:cNvSpPr>
            <a:spLocks noGrp="1" noChangeArrowheads="1"/>
          </p:cNvSpPr>
          <p:nvPr>
            <p:ph type="title"/>
          </p:nvPr>
        </p:nvSpPr>
        <p:spPr>
          <a:xfrm>
            <a:off x="520700" y="138113"/>
            <a:ext cx="7937500" cy="776287"/>
          </a:xfrm>
        </p:spPr>
        <p:txBody>
          <a:bodyPr/>
          <a:lstStyle/>
          <a:p>
            <a:r>
              <a:rPr lang="en-US" dirty="0">
                <a:ea typeface="ヒラギノ角ゴ ProN W3"/>
                <a:cs typeface="ヒラギノ角ゴ ProN W3"/>
                <a:sym typeface="PT Sans"/>
              </a:rPr>
              <a:t>Example-Book Checkout</a:t>
            </a:r>
          </a:p>
        </p:txBody>
      </p:sp>
      <p:sp>
        <p:nvSpPr>
          <p:cNvPr id="55303" name="Rectangle 7"/>
          <p:cNvSpPr>
            <a:spLocks/>
          </p:cNvSpPr>
          <p:nvPr/>
        </p:nvSpPr>
        <p:spPr bwMode="auto">
          <a:xfrm>
            <a:off x="914400" y="991491"/>
            <a:ext cx="7848599" cy="913510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/>
          <a:lstStyle>
            <a:lvl1pPr marL="255588" indent="-255588"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marL="269875" marR="0" lvl="0" indent="-269875" algn="l" defTabSz="914400" rtl="0" eaLnBrk="1" fontAlgn="base" latinLnBrk="0" hangingPunct="1">
              <a:spcBef>
                <a:spcPts val="600"/>
              </a:spcBef>
              <a:spcAft>
                <a:spcPct val="0"/>
              </a:spcAft>
              <a:buClr>
                <a:srgbClr val="0075BF"/>
              </a:buClr>
              <a:buSzPct val="85000"/>
              <a:buFont typeface="Symbol" panose="05050102010706020507" pitchFamily="18" charset="2"/>
              <a:buChar char="·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Calibri" panose="020F0502020204030204" pitchFamily="34" charset="0"/>
                <a:ea typeface="PT Sans" charset="0"/>
                <a:cs typeface="Calibri" panose="020F0502020204030204" pitchFamily="34" charset="0"/>
                <a:sym typeface="PT Sans" charset="0"/>
              </a:rPr>
              <a:t>Book can be checked out by one student at a time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Calibri" panose="020F0502020204030204" pitchFamily="34" charset="0"/>
              <a:ea typeface="Lucida Grande" charset="0"/>
              <a:cs typeface="Calibri" panose="020F0502020204030204" pitchFamily="34" charset="0"/>
              <a:sym typeface="PT Sans" charset="0"/>
            </a:endParaRPr>
          </a:p>
          <a:p>
            <a:pPr marL="269875" marR="0" lvl="0" indent="-269875" algn="l" defTabSz="914400" rtl="0" eaLnBrk="1" fontAlgn="base" latinLnBrk="0" hangingPunct="1">
              <a:spcBef>
                <a:spcPts val="600"/>
              </a:spcBef>
              <a:spcAft>
                <a:spcPct val="0"/>
              </a:spcAft>
              <a:buClr>
                <a:srgbClr val="0075BF"/>
              </a:buClr>
              <a:buSzPct val="85000"/>
              <a:buFont typeface="Symbol" panose="05050102010706020507" pitchFamily="18" charset="2"/>
              <a:buChar char="·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Calibri" panose="020F0502020204030204" pitchFamily="34" charset="0"/>
                <a:ea typeface="PT Sans" charset="0"/>
                <a:cs typeface="Calibri" panose="020F0502020204030204" pitchFamily="34" charset="0"/>
                <a:sym typeface="PT Sans" charset="0"/>
              </a:rPr>
              <a:t>Student can check out many books 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133600" y="2056130"/>
            <a:ext cx="5791200" cy="441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60000"/>
              <a:buFont typeface="Wingdings" panose="05000000000000000000" pitchFamily="2" charset="2"/>
              <a:buChar char="l"/>
              <a:defRPr sz="3200">
                <a:solidFill>
                  <a:schemeClr val="bg2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sz="280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60000"/>
              <a:buFont typeface="Wingdings" panose="05000000000000000000" pitchFamily="2" charset="2"/>
              <a:buChar char="l"/>
              <a:defRPr sz="240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sz="200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Arial" panose="020B0604020202020204" pitchFamily="34" charset="0"/>
              <a:buChar char="•"/>
              <a:defRPr sz="200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+mn-lt"/>
              </a:defRPr>
            </a:lvl9pPr>
          </a:lstStyle>
          <a:p>
            <a:pPr marL="0" indent="0" fontAlgn="auto">
              <a:lnSpc>
                <a:spcPct val="90000"/>
              </a:lnSpc>
              <a:spcAft>
                <a:spcPts val="0"/>
              </a:spcAft>
              <a:buFont typeface="Wingdings 3" charset="2"/>
              <a:buNone/>
              <a:defRPr/>
            </a:pPr>
            <a:r>
              <a:rPr lang="en-US" sz="2000" kern="0" dirty="0">
                <a:ea typeface="Lucida Grande" charset="0"/>
                <a:sym typeface="Lucida Grande" charset="0"/>
              </a:rPr>
              <a:t>student = {</a:t>
            </a:r>
            <a:endParaRPr lang="en-US" sz="2000" kern="0" dirty="0">
              <a:ea typeface="ヒラギノ角ゴ ProN W6" charset="0"/>
              <a:sym typeface="Lucida Grande" charset="0"/>
            </a:endParaRPr>
          </a:p>
          <a:p>
            <a:pPr marL="0" indent="0" fontAlgn="auto">
              <a:lnSpc>
                <a:spcPct val="90000"/>
              </a:lnSpc>
              <a:spcAft>
                <a:spcPts val="0"/>
              </a:spcAft>
              <a:buFont typeface="Wingdings 3" charset="2"/>
              <a:buNone/>
              <a:defRPr/>
            </a:pPr>
            <a:r>
              <a:rPr lang="en-US" sz="2000" kern="0" dirty="0">
                <a:ea typeface="Lucida Grande" charset="0"/>
                <a:sym typeface="Lucida Grande" charset="0"/>
              </a:rPr>
              <a:t>    _id: "joe"</a:t>
            </a:r>
            <a:endParaRPr lang="en-US" sz="2000" kern="0" dirty="0">
              <a:ea typeface="ヒラギノ角ゴ ProN W6" charset="0"/>
              <a:sym typeface="Lucida Grande" charset="0"/>
            </a:endParaRPr>
          </a:p>
          <a:p>
            <a:pPr marL="0" indent="0" fontAlgn="auto">
              <a:lnSpc>
                <a:spcPct val="90000"/>
              </a:lnSpc>
              <a:spcAft>
                <a:spcPts val="0"/>
              </a:spcAft>
              <a:buFont typeface="Wingdings 3" charset="2"/>
              <a:buNone/>
              <a:defRPr/>
            </a:pPr>
            <a:r>
              <a:rPr lang="en-US" sz="2000" kern="0" dirty="0">
                <a:ea typeface="Lucida Grande" charset="0"/>
                <a:sym typeface="Lucida Grande" charset="0"/>
              </a:rPr>
              <a:t>    name: "Joe </a:t>
            </a:r>
            <a:r>
              <a:rPr lang="en-US" sz="2000" kern="0" dirty="0" err="1">
                <a:ea typeface="Lucida Grande" charset="0"/>
                <a:sym typeface="Lucida Grande" charset="0"/>
              </a:rPr>
              <a:t>Bookreader</a:t>
            </a:r>
            <a:r>
              <a:rPr lang="en-US" sz="2000" kern="0" dirty="0">
                <a:ea typeface="Lucida Grande" charset="0"/>
                <a:sym typeface="Lucida Grande" charset="0"/>
              </a:rPr>
              <a:t>",</a:t>
            </a:r>
            <a:endParaRPr lang="en-US" sz="2000" kern="0" dirty="0">
              <a:ea typeface="ヒラギノ角ゴ ProN W6" charset="0"/>
              <a:sym typeface="Lucida Grande" charset="0"/>
            </a:endParaRPr>
          </a:p>
          <a:p>
            <a:pPr marL="0" indent="0" fontAlgn="auto">
              <a:lnSpc>
                <a:spcPct val="90000"/>
              </a:lnSpc>
              <a:spcAft>
                <a:spcPts val="0"/>
              </a:spcAft>
              <a:buFont typeface="Wingdings 3" charset="2"/>
              <a:buNone/>
              <a:defRPr/>
            </a:pPr>
            <a:r>
              <a:rPr lang="en-US" sz="2000" kern="0" dirty="0">
                <a:ea typeface="Lucida Grande" charset="0"/>
                <a:sym typeface="Lucida Grande" charset="0"/>
              </a:rPr>
              <a:t>    </a:t>
            </a:r>
            <a:r>
              <a:rPr lang="en-US" sz="2000" kern="0" dirty="0" err="1">
                <a:ea typeface="Lucida Grande" charset="0"/>
                <a:sym typeface="Lucida Grande" charset="0"/>
              </a:rPr>
              <a:t>join_date</a:t>
            </a:r>
            <a:r>
              <a:rPr lang="en-US" sz="2000" kern="0" dirty="0">
                <a:ea typeface="Lucida Grande" charset="0"/>
                <a:sym typeface="Lucida Grande" charset="0"/>
              </a:rPr>
              <a:t>: </a:t>
            </a:r>
            <a:r>
              <a:rPr lang="en-US" sz="2000" kern="0" dirty="0" err="1">
                <a:ea typeface="Lucida Grande" charset="0"/>
                <a:sym typeface="Lucida Grande" charset="0"/>
              </a:rPr>
              <a:t>ISODate</a:t>
            </a:r>
            <a:r>
              <a:rPr lang="en-US" sz="2000" kern="0" dirty="0">
                <a:ea typeface="Lucida Grande" charset="0"/>
                <a:sym typeface="Lucida Grande" charset="0"/>
              </a:rPr>
              <a:t>("2011-10-15"),</a:t>
            </a:r>
            <a:endParaRPr lang="en-US" sz="2000" kern="0" dirty="0">
              <a:ea typeface="ヒラギノ角ゴ ProN W6" charset="0"/>
              <a:sym typeface="Lucida Grande" charset="0"/>
            </a:endParaRPr>
          </a:p>
          <a:p>
            <a:pPr marL="0" indent="0" fontAlgn="auto">
              <a:lnSpc>
                <a:spcPct val="90000"/>
              </a:lnSpc>
              <a:spcAft>
                <a:spcPts val="0"/>
              </a:spcAft>
              <a:buFont typeface="Wingdings 3" charset="2"/>
              <a:buNone/>
              <a:defRPr/>
            </a:pPr>
            <a:r>
              <a:rPr lang="en-US" sz="2000" kern="0" dirty="0">
                <a:ea typeface="Lucida Grande" charset="0"/>
                <a:sym typeface="Lucida Grande" charset="0"/>
              </a:rPr>
              <a:t>    address: { ... }</a:t>
            </a:r>
            <a:endParaRPr lang="en-US" sz="2000" kern="0" dirty="0">
              <a:ea typeface="ヒラギノ角ゴ ProN W6" charset="0"/>
              <a:sym typeface="Lucida Grande" charset="0"/>
            </a:endParaRPr>
          </a:p>
          <a:p>
            <a:pPr marL="0" indent="0" fontAlgn="auto">
              <a:lnSpc>
                <a:spcPct val="90000"/>
              </a:lnSpc>
              <a:spcAft>
                <a:spcPts val="0"/>
              </a:spcAft>
              <a:buFont typeface="Wingdings 3" charset="2"/>
              <a:buNone/>
              <a:defRPr/>
            </a:pPr>
            <a:r>
              <a:rPr lang="en-US" sz="2000" kern="0" dirty="0">
                <a:ea typeface="Lucida Grande" charset="0"/>
                <a:sym typeface="Lucida Grande" charset="0"/>
              </a:rPr>
              <a:t>}</a:t>
            </a:r>
            <a:endParaRPr lang="en-US" sz="2000" kern="0" dirty="0">
              <a:ea typeface="ヒラギノ角ゴ ProN W6" charset="0"/>
              <a:sym typeface="Lucida Grande" charset="0"/>
            </a:endParaRPr>
          </a:p>
          <a:p>
            <a:pPr marL="0" indent="0" fontAlgn="auto">
              <a:lnSpc>
                <a:spcPct val="90000"/>
              </a:lnSpc>
              <a:spcAft>
                <a:spcPts val="0"/>
              </a:spcAft>
              <a:buFont typeface="Wingdings 3" charset="2"/>
              <a:buNone/>
              <a:defRPr/>
            </a:pPr>
            <a:endParaRPr lang="en-US" sz="2000" kern="0" dirty="0">
              <a:ea typeface="ヒラギノ角ゴ ProN W6" charset="0"/>
              <a:sym typeface="Lucida Grande" charset="0"/>
            </a:endParaRPr>
          </a:p>
          <a:p>
            <a:pPr marL="0" indent="0" fontAlgn="auto">
              <a:lnSpc>
                <a:spcPct val="90000"/>
              </a:lnSpc>
              <a:spcAft>
                <a:spcPts val="0"/>
              </a:spcAft>
              <a:buFont typeface="Wingdings 3" charset="2"/>
              <a:buNone/>
              <a:defRPr/>
            </a:pPr>
            <a:r>
              <a:rPr lang="en-US" sz="2000" kern="0" dirty="0">
                <a:ea typeface="Lucida Grande" charset="0"/>
                <a:sym typeface="Lucida Grande" charset="0"/>
              </a:rPr>
              <a:t>book = {</a:t>
            </a:r>
            <a:endParaRPr lang="en-US" sz="2000" kern="0" dirty="0">
              <a:ea typeface="ヒラギノ角ゴ ProN W6" charset="0"/>
              <a:sym typeface="Lucida Grande" charset="0"/>
            </a:endParaRPr>
          </a:p>
          <a:p>
            <a:pPr marL="0" indent="0" fontAlgn="auto">
              <a:lnSpc>
                <a:spcPct val="90000"/>
              </a:lnSpc>
              <a:spcAft>
                <a:spcPts val="0"/>
              </a:spcAft>
              <a:buFont typeface="Wingdings 3" charset="2"/>
              <a:buNone/>
              <a:defRPr/>
            </a:pPr>
            <a:r>
              <a:rPr lang="en-US" sz="2000" kern="0" dirty="0">
                <a:ea typeface="Lucida Grande" charset="0"/>
                <a:sym typeface="Lucida Grande" charset="0"/>
              </a:rPr>
              <a:t>    _id: "123456789"</a:t>
            </a:r>
            <a:endParaRPr lang="en-US" sz="2000" kern="0" dirty="0">
              <a:ea typeface="ヒラギノ角ゴ ProN W6" charset="0"/>
              <a:sym typeface="Lucida Grande" charset="0"/>
            </a:endParaRPr>
          </a:p>
          <a:p>
            <a:pPr marL="0" indent="0" fontAlgn="auto">
              <a:lnSpc>
                <a:spcPct val="90000"/>
              </a:lnSpc>
              <a:spcAft>
                <a:spcPts val="0"/>
              </a:spcAft>
              <a:buFont typeface="Wingdings 3" charset="2"/>
              <a:buNone/>
              <a:defRPr/>
            </a:pPr>
            <a:r>
              <a:rPr lang="en-US" sz="2000" kern="0" dirty="0">
                <a:ea typeface="Lucida Grande" charset="0"/>
                <a:sym typeface="Lucida Grande" charset="0"/>
              </a:rPr>
              <a:t>    title: "MongoDB: The Definitive Guide",</a:t>
            </a:r>
            <a:endParaRPr lang="en-US" sz="2000" kern="0" dirty="0">
              <a:ea typeface="ヒラギノ角ゴ ProN W6" charset="0"/>
              <a:sym typeface="Lucida Grande" charset="0"/>
            </a:endParaRPr>
          </a:p>
          <a:p>
            <a:pPr marL="0" indent="0" fontAlgn="auto">
              <a:lnSpc>
                <a:spcPct val="90000"/>
              </a:lnSpc>
              <a:spcAft>
                <a:spcPts val="0"/>
              </a:spcAft>
              <a:buFont typeface="Wingdings 3" charset="2"/>
              <a:buNone/>
              <a:defRPr/>
            </a:pPr>
            <a:r>
              <a:rPr lang="en-US" sz="2000" kern="0" dirty="0">
                <a:ea typeface="Lucida Grande" charset="0"/>
                <a:sym typeface="Lucida Grande" charset="0"/>
              </a:rPr>
              <a:t>    authors: [ "Kristina </a:t>
            </a:r>
            <a:r>
              <a:rPr lang="en-US" sz="2000" kern="0" dirty="0" err="1">
                <a:ea typeface="Lucida Grande" charset="0"/>
                <a:sym typeface="Lucida Grande" charset="0"/>
              </a:rPr>
              <a:t>Chodorow</a:t>
            </a:r>
            <a:r>
              <a:rPr lang="en-US" sz="2000" kern="0" dirty="0">
                <a:ea typeface="Lucida Grande" charset="0"/>
                <a:sym typeface="Lucida Grande" charset="0"/>
              </a:rPr>
              <a:t>", "Mike </a:t>
            </a:r>
            <a:r>
              <a:rPr lang="en-US" sz="2000" kern="0" dirty="0" err="1">
                <a:ea typeface="Lucida Grande" charset="0"/>
                <a:sym typeface="Lucida Grande" charset="0"/>
              </a:rPr>
              <a:t>Dirolf</a:t>
            </a:r>
            <a:r>
              <a:rPr lang="en-US" sz="2000" kern="0" dirty="0">
                <a:ea typeface="Lucida Grande" charset="0"/>
                <a:sym typeface="Lucida Grande" charset="0"/>
              </a:rPr>
              <a:t>" ],</a:t>
            </a:r>
            <a:endParaRPr lang="en-US" sz="2000" kern="0" dirty="0">
              <a:ea typeface="ヒラギノ角ゴ ProN W6" charset="0"/>
              <a:sym typeface="Lucida Grande" charset="0"/>
            </a:endParaRPr>
          </a:p>
          <a:p>
            <a:pPr marL="0" indent="0" fontAlgn="auto">
              <a:lnSpc>
                <a:spcPct val="90000"/>
              </a:lnSpc>
              <a:spcAft>
                <a:spcPts val="0"/>
              </a:spcAft>
              <a:buFont typeface="Wingdings 3" charset="2"/>
              <a:buNone/>
              <a:defRPr/>
            </a:pPr>
            <a:r>
              <a:rPr lang="en-US" sz="2000" kern="0" dirty="0">
                <a:ea typeface="Lucida Grande" charset="0"/>
                <a:sym typeface="Lucida Grande" charset="0"/>
              </a:rPr>
              <a:t>    ...</a:t>
            </a:r>
            <a:endParaRPr lang="en-US" sz="2000" kern="0" dirty="0">
              <a:ea typeface="ヒラギノ角ゴ ProN W6" charset="0"/>
              <a:sym typeface="Lucida Grande" charset="0"/>
            </a:endParaRPr>
          </a:p>
          <a:p>
            <a:pPr marL="0" indent="0" fontAlgn="auto">
              <a:lnSpc>
                <a:spcPct val="90000"/>
              </a:lnSpc>
              <a:spcAft>
                <a:spcPts val="0"/>
              </a:spcAft>
              <a:buFont typeface="Wingdings 3" charset="2"/>
              <a:buNone/>
              <a:defRPr/>
            </a:pPr>
            <a:r>
              <a:rPr lang="en-US" sz="2000" kern="0" dirty="0">
                <a:ea typeface="Lucida Grande" charset="0"/>
                <a:sym typeface="Lucida Grande" charset="0"/>
              </a:rPr>
              <a:t>}</a:t>
            </a:r>
            <a:endParaRPr lang="en-US" sz="2000" kern="0" dirty="0">
              <a:ea typeface="ヒラギノ角ゴ ProN W6" charset="0"/>
              <a:sym typeface="Lucida Grande" charset="0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AFED34-832D-4783-8EAF-FBE747E19456}" type="slidenum">
              <a:rPr lang="en-US" altLang="zh-TW" smtClean="0"/>
              <a:pPr/>
              <a:t>57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775670084"/>
      </p:ext>
    </p:extLst>
  </p:cSld>
  <p:clrMapOvr>
    <a:masterClrMapping/>
  </p:clrMapOvr>
  <p:transition spd="slow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PT Sans"/>
                <a:cs typeface="PT Sans"/>
                <a:sym typeface="PT Sans"/>
              </a:rPr>
              <a:t>Modeling Checkouts</a:t>
            </a:r>
            <a:endParaRPr lang="en-US">
              <a:ea typeface="ヒラギノ角ゴ ProN W3"/>
              <a:cs typeface="ヒラギノ角ゴ ProN W3"/>
              <a:sym typeface="PT Sans"/>
            </a:endParaRPr>
          </a:p>
        </p:txBody>
      </p:sp>
      <p:sp>
        <p:nvSpPr>
          <p:cNvPr id="69634" name="Rectangle 2"/>
          <p:cNvSpPr>
            <a:spLocks noGrp="1" noChangeArrowheads="1"/>
          </p:cNvSpPr>
          <p:nvPr>
            <p:ph idx="4294967295"/>
          </p:nvPr>
        </p:nvSpPr>
        <p:spPr>
          <a:xfrm>
            <a:off x="785812" y="1463675"/>
            <a:ext cx="7572375" cy="4953000"/>
          </a:xfrm>
        </p:spPr>
        <p:txBody>
          <a:bodyPr/>
          <a:lstStyle/>
          <a:p>
            <a:pPr marL="0" indent="0">
              <a:buFont typeface="Wingdings 3" pitchFamily="18" charset="2"/>
              <a:buNone/>
            </a:pPr>
            <a:r>
              <a:rPr lang="en-US" sz="2400" dirty="0">
                <a:ea typeface="Lucida Grande"/>
                <a:sym typeface="Lucida Grande"/>
              </a:rPr>
              <a:t>student = {</a:t>
            </a:r>
            <a:endParaRPr lang="en-US" sz="2400" dirty="0">
              <a:ea typeface="ヒラギノ角ゴ ProN W6"/>
              <a:sym typeface="Lucida Grande"/>
            </a:endParaRPr>
          </a:p>
          <a:p>
            <a:pPr marL="0" indent="0">
              <a:spcBef>
                <a:spcPts val="600"/>
              </a:spcBef>
              <a:buFont typeface="Wingdings 3" pitchFamily="18" charset="2"/>
              <a:buNone/>
            </a:pPr>
            <a:r>
              <a:rPr lang="en-US" sz="2400" dirty="0">
                <a:ea typeface="Lucida Grande"/>
                <a:sym typeface="Lucida Grande"/>
              </a:rPr>
              <a:t>    _id: "joe"</a:t>
            </a:r>
            <a:endParaRPr lang="en-US" sz="2400" dirty="0">
              <a:ea typeface="ヒラギノ角ゴ ProN W6"/>
              <a:sym typeface="Lucida Grande"/>
            </a:endParaRPr>
          </a:p>
          <a:p>
            <a:pPr marL="0" indent="0">
              <a:spcBef>
                <a:spcPts val="600"/>
              </a:spcBef>
              <a:buFont typeface="Wingdings 3" pitchFamily="18" charset="2"/>
              <a:buNone/>
            </a:pPr>
            <a:r>
              <a:rPr lang="en-US" sz="2400" dirty="0">
                <a:ea typeface="Lucida Grande"/>
                <a:sym typeface="Lucida Grande"/>
              </a:rPr>
              <a:t>    name: "Joe </a:t>
            </a:r>
            <a:r>
              <a:rPr lang="en-US" sz="2400" dirty="0" err="1">
                <a:ea typeface="Lucida Grande"/>
                <a:sym typeface="Lucida Grande"/>
              </a:rPr>
              <a:t>Bookreader</a:t>
            </a:r>
            <a:r>
              <a:rPr lang="en-US" sz="2400" dirty="0">
                <a:ea typeface="Lucida Grande"/>
                <a:sym typeface="Lucida Grande"/>
              </a:rPr>
              <a:t>",</a:t>
            </a:r>
            <a:endParaRPr lang="en-US" sz="2400" dirty="0">
              <a:ea typeface="ヒラギノ角ゴ ProN W6"/>
              <a:sym typeface="Lucida Grande"/>
            </a:endParaRPr>
          </a:p>
          <a:p>
            <a:pPr marL="0" indent="0">
              <a:spcBef>
                <a:spcPts val="600"/>
              </a:spcBef>
              <a:buFont typeface="Wingdings 3" pitchFamily="18" charset="2"/>
              <a:buNone/>
            </a:pPr>
            <a:r>
              <a:rPr lang="en-US" sz="2400" dirty="0">
                <a:ea typeface="Lucida Grande"/>
                <a:sym typeface="Lucida Grande"/>
              </a:rPr>
              <a:t>    </a:t>
            </a:r>
            <a:r>
              <a:rPr lang="en-US" sz="2400" dirty="0" err="1">
                <a:ea typeface="Lucida Grande"/>
                <a:sym typeface="Lucida Grande"/>
              </a:rPr>
              <a:t>join_date</a:t>
            </a:r>
            <a:r>
              <a:rPr lang="en-US" sz="2400" dirty="0">
                <a:ea typeface="Lucida Grande"/>
                <a:sym typeface="Lucida Grande"/>
              </a:rPr>
              <a:t>: </a:t>
            </a:r>
            <a:r>
              <a:rPr lang="en-US" sz="2400" dirty="0" err="1">
                <a:ea typeface="Lucida Grande"/>
                <a:sym typeface="Lucida Grande"/>
              </a:rPr>
              <a:t>ISODate</a:t>
            </a:r>
            <a:r>
              <a:rPr lang="en-US" sz="2400" dirty="0">
                <a:ea typeface="Lucida Grande"/>
                <a:sym typeface="Lucida Grande"/>
              </a:rPr>
              <a:t>("2011-10-15"),</a:t>
            </a:r>
            <a:endParaRPr lang="en-US" sz="2400" dirty="0">
              <a:ea typeface="ヒラギノ角ゴ ProN W6"/>
              <a:sym typeface="Lucida Grande"/>
            </a:endParaRPr>
          </a:p>
          <a:p>
            <a:pPr marL="0" indent="0">
              <a:spcBef>
                <a:spcPts val="600"/>
              </a:spcBef>
              <a:buFont typeface="Wingdings 3" pitchFamily="18" charset="2"/>
              <a:buNone/>
            </a:pPr>
            <a:r>
              <a:rPr lang="en-US" sz="2400" dirty="0">
                <a:ea typeface="Lucida Grande"/>
                <a:sym typeface="Lucida Grande"/>
              </a:rPr>
              <a:t>    address: { ... },</a:t>
            </a:r>
            <a:endParaRPr lang="en-US" sz="2400" dirty="0">
              <a:ea typeface="ヒラギノ角ゴ ProN W6"/>
              <a:sym typeface="Lucida Grande"/>
            </a:endParaRPr>
          </a:p>
          <a:p>
            <a:pPr marL="0" indent="0">
              <a:spcBef>
                <a:spcPts val="600"/>
              </a:spcBef>
              <a:buFont typeface="Wingdings 3" pitchFamily="18" charset="2"/>
              <a:buNone/>
            </a:pPr>
            <a:r>
              <a:rPr lang="en-US" sz="2400" dirty="0">
                <a:ea typeface="Lucida Grande"/>
                <a:sym typeface="Lucida Grande"/>
              </a:rPr>
              <a:t>    </a:t>
            </a:r>
            <a:r>
              <a:rPr lang="en-US" sz="2400" dirty="0" err="1">
                <a:ea typeface="Lucida Grande"/>
                <a:sym typeface="Lucida Grande"/>
              </a:rPr>
              <a:t>checked_out</a:t>
            </a:r>
            <a:r>
              <a:rPr lang="en-US" sz="2400" dirty="0">
                <a:ea typeface="Lucida Grande"/>
                <a:sym typeface="Lucida Grande"/>
              </a:rPr>
              <a:t>: [</a:t>
            </a:r>
            <a:endParaRPr lang="en-US" sz="2400" dirty="0">
              <a:ea typeface="ヒラギノ角ゴ ProN W6"/>
              <a:sym typeface="Lucida Grande"/>
            </a:endParaRPr>
          </a:p>
          <a:p>
            <a:pPr marL="0" indent="0">
              <a:spcBef>
                <a:spcPts val="600"/>
              </a:spcBef>
              <a:buFont typeface="Wingdings 3" pitchFamily="18" charset="2"/>
              <a:buNone/>
            </a:pPr>
            <a:r>
              <a:rPr lang="en-US" sz="2400" dirty="0">
                <a:ea typeface="Lucida Grande"/>
                <a:sym typeface="Lucida Grande"/>
              </a:rPr>
              <a:t>         { </a:t>
            </a:r>
            <a:r>
              <a:rPr lang="en-US" sz="2400" dirty="0" err="1">
                <a:ea typeface="Lucida Grande"/>
                <a:sym typeface="Lucida Grande"/>
              </a:rPr>
              <a:t>book_id</a:t>
            </a:r>
            <a:r>
              <a:rPr lang="en-US" sz="2400" dirty="0">
                <a:ea typeface="Lucida Grande"/>
                <a:sym typeface="Lucida Grande"/>
              </a:rPr>
              <a:t>: "123456789", </a:t>
            </a:r>
            <a:r>
              <a:rPr lang="en-US" sz="2400" dirty="0" err="1">
                <a:ea typeface="Lucida Grande"/>
                <a:sym typeface="Lucida Grande"/>
              </a:rPr>
              <a:t>checked_out</a:t>
            </a:r>
            <a:r>
              <a:rPr lang="en-US" sz="2400" dirty="0">
                <a:ea typeface="Lucida Grande"/>
                <a:sym typeface="Lucida Grande"/>
              </a:rPr>
              <a:t>: "2012-10-15" },</a:t>
            </a:r>
            <a:endParaRPr lang="en-US" sz="2400" dirty="0">
              <a:ea typeface="ヒラギノ角ゴ ProN W6"/>
              <a:sym typeface="Lucida Grande"/>
            </a:endParaRPr>
          </a:p>
          <a:p>
            <a:pPr marL="0" indent="0">
              <a:spcBef>
                <a:spcPts val="600"/>
              </a:spcBef>
              <a:buFont typeface="Wingdings 3" pitchFamily="18" charset="2"/>
              <a:buNone/>
            </a:pPr>
            <a:r>
              <a:rPr lang="en-US" sz="2400" dirty="0">
                <a:ea typeface="Lucida Grande"/>
                <a:sym typeface="Lucida Grande"/>
              </a:rPr>
              <a:t>         { </a:t>
            </a:r>
            <a:r>
              <a:rPr lang="en-US" sz="2400" dirty="0" err="1">
                <a:ea typeface="Lucida Grande"/>
                <a:sym typeface="Lucida Grande"/>
              </a:rPr>
              <a:t>book_id</a:t>
            </a:r>
            <a:r>
              <a:rPr lang="en-US" sz="2400" dirty="0">
                <a:ea typeface="Lucida Grande"/>
                <a:sym typeface="Lucida Grande"/>
              </a:rPr>
              <a:t>: "987654321", </a:t>
            </a:r>
            <a:r>
              <a:rPr lang="en-US" sz="2400" dirty="0" err="1">
                <a:ea typeface="Lucida Grande"/>
                <a:sym typeface="Lucida Grande"/>
              </a:rPr>
              <a:t>checked_out</a:t>
            </a:r>
            <a:r>
              <a:rPr lang="en-US" sz="2400" dirty="0">
                <a:ea typeface="Lucida Grande"/>
                <a:sym typeface="Lucida Grande"/>
              </a:rPr>
              <a:t>: "2012-09-12" },</a:t>
            </a:r>
            <a:endParaRPr lang="en-US" sz="2400" dirty="0">
              <a:ea typeface="ヒラギノ角ゴ ProN W6"/>
              <a:sym typeface="Lucida Grande"/>
            </a:endParaRPr>
          </a:p>
          <a:p>
            <a:pPr marL="0" indent="0">
              <a:spcBef>
                <a:spcPts val="600"/>
              </a:spcBef>
              <a:buFont typeface="Wingdings 3" pitchFamily="18" charset="2"/>
              <a:buNone/>
            </a:pPr>
            <a:r>
              <a:rPr lang="en-US" sz="2400" dirty="0">
                <a:ea typeface="Lucida Grande"/>
                <a:sym typeface="Lucida Grande"/>
              </a:rPr>
              <a:t>         ...</a:t>
            </a:r>
            <a:endParaRPr lang="en-US" sz="2400" dirty="0">
              <a:ea typeface="ヒラギノ角ゴ ProN W6"/>
              <a:sym typeface="Lucida Grande"/>
            </a:endParaRPr>
          </a:p>
          <a:p>
            <a:pPr marL="0" indent="0">
              <a:spcBef>
                <a:spcPts val="600"/>
              </a:spcBef>
              <a:buFont typeface="Wingdings 3" pitchFamily="18" charset="2"/>
              <a:buNone/>
            </a:pPr>
            <a:r>
              <a:rPr lang="en-US" sz="2400" dirty="0">
                <a:ea typeface="Lucida Grande"/>
                <a:sym typeface="Lucida Grande"/>
              </a:rPr>
              <a:t>    ]</a:t>
            </a:r>
            <a:endParaRPr lang="en-US" sz="2400" dirty="0">
              <a:ea typeface="ヒラギノ角ゴ ProN W6"/>
              <a:sym typeface="Lucida Grande"/>
            </a:endParaRPr>
          </a:p>
          <a:p>
            <a:pPr marL="0" indent="0">
              <a:spcBef>
                <a:spcPts val="600"/>
              </a:spcBef>
              <a:buFont typeface="Wingdings 3" pitchFamily="18" charset="2"/>
              <a:buNone/>
            </a:pPr>
            <a:r>
              <a:rPr lang="en-US" sz="2400" dirty="0">
                <a:ea typeface="Lucida Grande"/>
                <a:sym typeface="Lucida Grande"/>
              </a:rPr>
              <a:t>}</a:t>
            </a:r>
            <a:endParaRPr lang="en-US" sz="2400" dirty="0">
              <a:ea typeface="ヒラギノ角ゴ ProN W6"/>
              <a:sym typeface="Lucida Grande"/>
            </a:endParaRPr>
          </a:p>
        </p:txBody>
      </p:sp>
      <p:sp>
        <p:nvSpPr>
          <p:cNvPr id="69635" name="Rectangle 4"/>
          <p:cNvSpPr>
            <a:spLocks/>
          </p:cNvSpPr>
          <p:nvPr/>
        </p:nvSpPr>
        <p:spPr bwMode="auto">
          <a:xfrm>
            <a:off x="2944813" y="6264275"/>
            <a:ext cx="3254375" cy="331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AFED34-832D-4783-8EAF-FBE747E19456}" type="slidenum">
              <a:rPr lang="en-US" altLang="zh-TW" smtClean="0"/>
              <a:pPr/>
              <a:t>58</a:t>
            </a:fld>
            <a:endParaRPr lang="en-US" altLang="zh-TW" dirty="0"/>
          </a:p>
        </p:txBody>
      </p:sp>
      <p:sp>
        <p:nvSpPr>
          <p:cNvPr id="2" name="文字方塊 1"/>
          <p:cNvSpPr txBox="1"/>
          <p:nvPr/>
        </p:nvSpPr>
        <p:spPr>
          <a:xfrm>
            <a:off x="6518275" y="3124200"/>
            <a:ext cx="1939925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Joe checks out many books.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4759162"/>
      </p:ext>
    </p:extLst>
  </p:cSld>
  <p:clrMapOvr>
    <a:masterClrMapping/>
  </p:clrMapOvr>
  <p:transition spd="slow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ctrTitle" sz="quarter"/>
          </p:nvPr>
        </p:nvSpPr>
        <p:spPr>
          <a:xfrm>
            <a:off x="990600" y="228600"/>
            <a:ext cx="4648200" cy="1143000"/>
          </a:xfrm>
        </p:spPr>
        <p:txBody>
          <a:bodyPr/>
          <a:lstStyle/>
          <a:p>
            <a:pPr algn="l"/>
            <a:r>
              <a:rPr lang="en-US" altLang="zh-TW" sz="6600" b="1" dirty="0"/>
              <a:t>MongoDB</a:t>
            </a:r>
            <a:endParaRPr lang="zh-TW" altLang="en-US" sz="6000" b="1" dirty="0"/>
          </a:p>
        </p:txBody>
      </p:sp>
      <p:pic>
        <p:nvPicPr>
          <p:cNvPr id="6" name="Picture 3" descr="C:\Users\Crzyosh\Documents\Vandy\Classes\CS_292\Presentation\MongoDB\pipeline_pic.png"/>
          <p:cNvPicPr>
            <a:picLocks noChangeAspect="1" noChangeArrowheads="1"/>
          </p:cNvPicPr>
          <p:nvPr/>
        </p:nvPicPr>
        <p:blipFill rotWithShape="1">
          <a:blip r:embed="rId2"/>
          <a:srcRect l="2037" t="20000" r="2036" b="2222"/>
          <a:stretch/>
        </p:blipFill>
        <p:spPr bwMode="auto">
          <a:xfrm>
            <a:off x="1143000" y="1676400"/>
            <a:ext cx="7132323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F884D-CB9F-45E2-839E-BFD23B565D22}" type="slidenum">
              <a:rPr lang="zh-TW" altLang="en-US" smtClean="0"/>
              <a:pPr/>
              <a:t>59</a:t>
            </a:fld>
            <a:endParaRPr lang="en-US" altLang="zh-TW"/>
          </a:p>
        </p:txBody>
      </p:sp>
      <p:sp>
        <p:nvSpPr>
          <p:cNvPr id="5" name="副標題 4"/>
          <p:cNvSpPr>
            <a:spLocks noGrp="1"/>
          </p:cNvSpPr>
          <p:nvPr>
            <p:ph type="subTitle" sz="quarter" idx="1"/>
          </p:nvPr>
        </p:nvSpPr>
        <p:spPr>
          <a:xfrm>
            <a:off x="3695700" y="1143000"/>
            <a:ext cx="3886200" cy="1752600"/>
          </a:xfrm>
        </p:spPr>
        <p:txBody>
          <a:bodyPr/>
          <a:lstStyle/>
          <a:p>
            <a:pPr algn="l"/>
            <a:r>
              <a:rPr lang="en-US" altLang="zh-TW" sz="4400" dirty="0"/>
              <a:t>Aggregation</a:t>
            </a:r>
            <a:endParaRPr lang="zh-TW" altLang="en-US" sz="4400" dirty="0"/>
          </a:p>
        </p:txBody>
      </p:sp>
    </p:spTree>
    <p:extLst>
      <p:ext uri="{BB962C8B-B14F-4D97-AF65-F5344CB8AC3E}">
        <p14:creationId xmlns:p14="http://schemas.microsoft.com/office/powerpoint/2010/main" val="21479064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0700" y="138113"/>
            <a:ext cx="7937500" cy="1004887"/>
          </a:xfrm>
        </p:spPr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066800"/>
            <a:ext cx="8042275" cy="1600200"/>
          </a:xfrm>
        </p:spPr>
        <p:txBody>
          <a:bodyPr/>
          <a:lstStyle/>
          <a:p>
            <a:r>
              <a:rPr lang="en-US" dirty="0"/>
              <a:t>What is NoSQL: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NoSQL = </a:t>
            </a:r>
            <a:r>
              <a:rPr lang="en-US" dirty="0">
                <a:solidFill>
                  <a:srgbClr val="FF0000"/>
                </a:solidFill>
              </a:rPr>
              <a:t>Not only SQL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Wikipedia’s definition: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458199" y="6445250"/>
            <a:ext cx="633413" cy="387350"/>
          </a:xfrm>
        </p:spPr>
        <p:txBody>
          <a:bodyPr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02111984F565}" type="slidenum">
              <a:rPr kumimoji="0" lang="en-US" sz="21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entury Gothic" panose="020B0502020202020204"/>
                <a:ea typeface="Arial Unicode MS" panose="020B0604020202020204" pitchFamily="34" charset="-120"/>
                <a:cs typeface="Arial" charset="0"/>
              </a:rPr>
              <a:pPr marL="0" marR="0" lvl="0" indent="0" algn="ct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21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entury Gothic" panose="020B0502020202020204"/>
              <a:ea typeface="Arial Unicode MS" panose="020B0604020202020204" pitchFamily="34" charset="-120"/>
              <a:cs typeface="Arial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38200" y="2819400"/>
            <a:ext cx="7477247" cy="1752599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2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A 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NoSQL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 database provides a mechanism for storage and retrieval of data that is modeled in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means other than the tabular relations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 used in relational databases.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2"/>
          <a:srcRect b="64697"/>
          <a:stretch/>
        </p:blipFill>
        <p:spPr bwMode="auto">
          <a:xfrm>
            <a:off x="520700" y="4953000"/>
            <a:ext cx="4465638" cy="1384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2"/>
          <a:srcRect l="14091" t="46963" r="19361" b="2512"/>
          <a:stretch/>
        </p:blipFill>
        <p:spPr bwMode="auto">
          <a:xfrm>
            <a:off x="5548312" y="4953000"/>
            <a:ext cx="2590801" cy="172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39856767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1" name="Title 1"/>
          <p:cNvSpPr>
            <a:spLocks noGrp="1"/>
          </p:cNvSpPr>
          <p:nvPr>
            <p:ph type="title"/>
          </p:nvPr>
        </p:nvSpPr>
        <p:spPr>
          <a:xfrm>
            <a:off x="520700" y="76201"/>
            <a:ext cx="7937500" cy="990600"/>
          </a:xfrm>
        </p:spPr>
        <p:txBody>
          <a:bodyPr/>
          <a:lstStyle/>
          <a:p>
            <a:r>
              <a:rPr lang="en-US" dirty="0"/>
              <a:t>Aggregation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520700" y="1066801"/>
            <a:ext cx="8305800" cy="2743199"/>
          </a:xfrm>
        </p:spPr>
        <p:txBody>
          <a:bodyPr rtlCol="0">
            <a:normAutofit lnSpcReduction="1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sz="2400" dirty="0"/>
              <a:t>Operations that </a:t>
            </a:r>
            <a:r>
              <a:rPr lang="en-US" sz="2400" dirty="0">
                <a:solidFill>
                  <a:srgbClr val="FF0000"/>
                </a:solidFill>
              </a:rPr>
              <a:t>process data records </a:t>
            </a:r>
            <a:r>
              <a:rPr lang="en-US" sz="2400" dirty="0"/>
              <a:t>and </a:t>
            </a:r>
            <a:r>
              <a:rPr lang="en-US" sz="2400" dirty="0">
                <a:solidFill>
                  <a:srgbClr val="FF0000"/>
                </a:solidFill>
              </a:rPr>
              <a:t>return computed results</a:t>
            </a:r>
            <a:r>
              <a:rPr lang="en-US" sz="2400" dirty="0"/>
              <a:t>. </a:t>
            </a:r>
          </a:p>
          <a:p>
            <a:pPr fontAlgn="auto">
              <a:spcAft>
                <a:spcPts val="0"/>
              </a:spcAft>
              <a:defRPr/>
            </a:pPr>
            <a:r>
              <a:rPr lang="en-US" sz="2400" dirty="0"/>
              <a:t>MongoDB provides aggregation operations.</a:t>
            </a:r>
          </a:p>
          <a:p>
            <a:pPr lvl="1" fontAlgn="auto">
              <a:spcAft>
                <a:spcPts val="0"/>
              </a:spcAft>
              <a:defRPr/>
            </a:pPr>
            <a:r>
              <a:rPr lang="en-US" sz="2000" dirty="0"/>
              <a:t>Aggregation </a:t>
            </a:r>
            <a:r>
              <a:rPr lang="en-US" sz="2000" dirty="0" err="1"/>
              <a:t>piplelines</a:t>
            </a:r>
            <a:endParaRPr lang="en-US" sz="2000" dirty="0"/>
          </a:p>
          <a:p>
            <a:pPr lvl="1" fontAlgn="auto">
              <a:spcAft>
                <a:spcPts val="0"/>
              </a:spcAft>
              <a:defRPr/>
            </a:pPr>
            <a:r>
              <a:rPr lang="en-US" sz="2000" dirty="0" err="1"/>
              <a:t>MapReduce</a:t>
            </a:r>
            <a:endParaRPr lang="en-US" sz="2000" dirty="0"/>
          </a:p>
          <a:p>
            <a:pPr lvl="1" fontAlgn="auto">
              <a:spcAft>
                <a:spcPts val="0"/>
              </a:spcAft>
              <a:defRPr/>
            </a:pPr>
            <a:r>
              <a:rPr lang="en-US" sz="2000" dirty="0"/>
              <a:t>Single purpose aggregation operations</a:t>
            </a:r>
          </a:p>
          <a:p>
            <a:pPr fontAlgn="auto">
              <a:spcAft>
                <a:spcPts val="0"/>
              </a:spcAft>
              <a:defRPr/>
            </a:pPr>
            <a:r>
              <a:rPr lang="en-US" sz="2400" dirty="0"/>
              <a:t>Running data aggregation on the </a:t>
            </a:r>
            <a:r>
              <a:rPr lang="en-US" sz="2400" dirty="0" err="1">
                <a:hlinkClick r:id="rId2" tooltip="mongod"/>
              </a:rPr>
              <a:t>mongod</a:t>
            </a:r>
            <a:r>
              <a:rPr lang="en-US" sz="2400" dirty="0"/>
              <a:t> instance simplifies application code and limits resource requirements.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2AFED34-832D-4783-8EAF-FBE747E19456}" type="slidenum">
              <a:rPr kumimoji="0" lang="en-US" altLang="zh-TW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en-US" altLang="zh-TW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pic>
        <p:nvPicPr>
          <p:cNvPr id="5" name="Picture 3" descr="C:\Users\Crzyosh\Documents\Vandy\Classes\CS_292\Presentation\MongoDB\pipeline_pic.png"/>
          <p:cNvPicPr>
            <a:picLocks noChangeAspect="1" noChangeArrowheads="1"/>
          </p:cNvPicPr>
          <p:nvPr/>
        </p:nvPicPr>
        <p:blipFill rotWithShape="1">
          <a:blip r:embed="rId3"/>
          <a:srcRect l="2037" t="20000" r="2036" b="2222"/>
          <a:stretch/>
        </p:blipFill>
        <p:spPr bwMode="auto">
          <a:xfrm>
            <a:off x="2667000" y="3657600"/>
            <a:ext cx="4302035" cy="289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4044741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5" name="Title 1"/>
          <p:cNvSpPr>
            <a:spLocks noGrp="1"/>
          </p:cNvSpPr>
          <p:nvPr>
            <p:ph type="title"/>
          </p:nvPr>
        </p:nvSpPr>
        <p:spPr>
          <a:xfrm>
            <a:off x="520700" y="138113"/>
            <a:ext cx="7937500" cy="928687"/>
          </a:xfrm>
        </p:spPr>
        <p:txBody>
          <a:bodyPr/>
          <a:lstStyle/>
          <a:p>
            <a:r>
              <a:rPr lang="en-US" dirty="0"/>
              <a:t>Aggregation Pipelines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520700" y="1066800"/>
            <a:ext cx="8458200" cy="5149850"/>
          </a:xfrm>
        </p:spPr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sz="2800" dirty="0"/>
              <a:t>Modeled on the concept of data processing pipelines. </a:t>
            </a:r>
          </a:p>
          <a:p>
            <a:pPr fontAlgn="auto">
              <a:spcAft>
                <a:spcPts val="0"/>
              </a:spcAft>
              <a:defRPr/>
            </a:pPr>
            <a:r>
              <a:rPr lang="en-US" sz="2800" dirty="0"/>
              <a:t>Provides:</a:t>
            </a:r>
          </a:p>
          <a:p>
            <a:pPr lvl="1" fontAlgn="auto">
              <a:spcAft>
                <a:spcPts val="0"/>
              </a:spcAft>
              <a:buFont typeface="Symbol" panose="05050102010706020507" pitchFamily="18" charset="2"/>
              <a:buChar char="-"/>
              <a:defRPr/>
            </a:pPr>
            <a:r>
              <a:rPr lang="en-US" sz="2400" i="1" dirty="0">
                <a:solidFill>
                  <a:srgbClr val="FF0000"/>
                </a:solidFill>
              </a:rPr>
              <a:t>filters</a:t>
            </a:r>
            <a:r>
              <a:rPr lang="en-US" sz="2400" dirty="0"/>
              <a:t> that operate like queries</a:t>
            </a:r>
          </a:p>
          <a:p>
            <a:pPr lvl="1" fontAlgn="auto">
              <a:spcAft>
                <a:spcPts val="0"/>
              </a:spcAft>
              <a:buFont typeface="Symbol" panose="05050102010706020507" pitchFamily="18" charset="2"/>
              <a:buChar char="-"/>
              <a:defRPr/>
            </a:pPr>
            <a:r>
              <a:rPr lang="en-US" sz="2400" i="1" dirty="0">
                <a:solidFill>
                  <a:srgbClr val="FF0000"/>
                </a:solidFill>
              </a:rPr>
              <a:t>document transformations</a:t>
            </a:r>
            <a:r>
              <a:rPr lang="en-US" sz="2400" dirty="0"/>
              <a:t> that modify the form of the output document.</a:t>
            </a:r>
          </a:p>
          <a:p>
            <a:pPr fontAlgn="auto">
              <a:spcAft>
                <a:spcPts val="0"/>
              </a:spcAft>
              <a:defRPr/>
            </a:pPr>
            <a:r>
              <a:rPr lang="en-US" sz="2800" dirty="0"/>
              <a:t>Provides tools for:</a:t>
            </a:r>
          </a:p>
          <a:p>
            <a:pPr lvl="1" fontAlgn="auto">
              <a:spcAft>
                <a:spcPts val="0"/>
              </a:spcAft>
              <a:buFont typeface="Symbol" panose="05050102010706020507" pitchFamily="18" charset="2"/>
              <a:buChar char="-"/>
              <a:defRPr/>
            </a:pPr>
            <a:r>
              <a:rPr lang="en-US" sz="2400" dirty="0">
                <a:solidFill>
                  <a:srgbClr val="FF0000"/>
                </a:solidFill>
              </a:rPr>
              <a:t>grouping</a:t>
            </a:r>
            <a:r>
              <a:rPr lang="en-US" sz="2400" dirty="0"/>
              <a:t> and </a:t>
            </a:r>
            <a:r>
              <a:rPr lang="en-US" sz="2400" dirty="0">
                <a:solidFill>
                  <a:srgbClr val="FF0000"/>
                </a:solidFill>
              </a:rPr>
              <a:t>sorting</a:t>
            </a:r>
            <a:r>
              <a:rPr lang="en-US" sz="2400" dirty="0"/>
              <a:t> by field</a:t>
            </a:r>
          </a:p>
          <a:p>
            <a:pPr lvl="1" fontAlgn="auto">
              <a:spcAft>
                <a:spcPts val="0"/>
              </a:spcAft>
              <a:buFont typeface="Symbol" panose="05050102010706020507" pitchFamily="18" charset="2"/>
              <a:buChar char="-"/>
              <a:defRPr/>
            </a:pPr>
            <a:r>
              <a:rPr lang="en-US" sz="2400" dirty="0"/>
              <a:t>aggregating the contents of arrays, including arrays of documents</a:t>
            </a:r>
          </a:p>
          <a:p>
            <a:pPr fontAlgn="auto">
              <a:spcAft>
                <a:spcPts val="0"/>
              </a:spcAft>
              <a:defRPr/>
            </a:pPr>
            <a:r>
              <a:rPr lang="en-US" sz="2800" dirty="0"/>
              <a:t>Can use </a:t>
            </a:r>
            <a:r>
              <a:rPr lang="en-US" sz="2800" dirty="0">
                <a:hlinkClick r:id="rId2"/>
              </a:rPr>
              <a:t>operators</a:t>
            </a:r>
            <a:r>
              <a:rPr lang="en-US" sz="2800" dirty="0"/>
              <a:t> for tasks such as calculating the average or concatenating a string.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2AFED34-832D-4783-8EAF-FBE747E19456}" type="slidenum">
              <a:rPr kumimoji="0" lang="en-US" altLang="zh-TW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en-US" altLang="zh-TW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30113567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089" name="Picture 3" descr="C:\Users\Crzyosh\Documents\Vandy\Classes\CS_292\Presentation\MongoDB\pipeline_pic.png"/>
          <p:cNvPicPr>
            <a:picLocks noChangeAspect="1" noChangeArrowheads="1"/>
          </p:cNvPicPr>
          <p:nvPr/>
        </p:nvPicPr>
        <p:blipFill rotWithShape="1">
          <a:blip r:embed="rId2"/>
          <a:srcRect l="2037" t="20000" r="2036" b="2222"/>
          <a:stretch/>
        </p:blipFill>
        <p:spPr bwMode="auto">
          <a:xfrm>
            <a:off x="402566" y="1066800"/>
            <a:ext cx="8443687" cy="568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標題 4"/>
          <p:cNvSpPr>
            <a:spLocks noGrp="1"/>
          </p:cNvSpPr>
          <p:nvPr>
            <p:ph type="title"/>
          </p:nvPr>
        </p:nvSpPr>
        <p:spPr>
          <a:xfrm>
            <a:off x="520700" y="138113"/>
            <a:ext cx="7937500" cy="928687"/>
          </a:xfrm>
        </p:spPr>
        <p:txBody>
          <a:bodyPr/>
          <a:lstStyle/>
          <a:p>
            <a:r>
              <a:rPr lang="en-US" altLang="zh-TW" dirty="0"/>
              <a:t>Aggregation Pipelines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09EE0B0-A217-404E-9718-92D1E584F136}" type="slidenum">
              <a:rPr kumimoji="0" lang="en-US" altLang="zh-TW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en-US" altLang="zh-TW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4745" y="1143000"/>
            <a:ext cx="5951508" cy="1295400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6331653" y="2438400"/>
            <a:ext cx="2514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Sum populations of “TN”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402566" y="735568"/>
            <a:ext cx="8166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solidFill>
                  <a:srgbClr val="FF0000"/>
                </a:solidFill>
              </a:rPr>
              <a:t>zips</a:t>
            </a:r>
            <a:endParaRPr lang="zh-TW" alt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018920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Pipelines</a:t>
            </a:r>
          </a:p>
        </p:txBody>
      </p:sp>
      <p:sp>
        <p:nvSpPr>
          <p:cNvPr id="90114" name="Content Placeholder 2"/>
          <p:cNvSpPr>
            <a:spLocks noGrp="1"/>
          </p:cNvSpPr>
          <p:nvPr>
            <p:ph idx="4294967295"/>
          </p:nvPr>
        </p:nvSpPr>
        <p:spPr>
          <a:xfrm>
            <a:off x="457200" y="1066800"/>
            <a:ext cx="8305800" cy="3352800"/>
          </a:xfrm>
        </p:spPr>
        <p:txBody>
          <a:bodyPr/>
          <a:lstStyle/>
          <a:p>
            <a:r>
              <a:rPr lang="en-US" sz="2400" dirty="0"/>
              <a:t>$limit</a:t>
            </a:r>
          </a:p>
          <a:p>
            <a:pPr lvl="1"/>
            <a:r>
              <a:rPr lang="en-US" altLang="zh-TW" sz="2000" dirty="0">
                <a:solidFill>
                  <a:srgbClr val="FF0000"/>
                </a:solidFill>
              </a:rPr>
              <a:t>Passes the first </a:t>
            </a:r>
            <a:r>
              <a:rPr lang="en-US" altLang="zh-TW" sz="2000" i="1" dirty="0">
                <a:solidFill>
                  <a:srgbClr val="FF0000"/>
                </a:solidFill>
              </a:rPr>
              <a:t>n</a:t>
            </a:r>
            <a:r>
              <a:rPr lang="en-US" altLang="zh-TW" sz="2000" dirty="0">
                <a:solidFill>
                  <a:srgbClr val="FF0000"/>
                </a:solidFill>
              </a:rPr>
              <a:t> documents </a:t>
            </a:r>
            <a:r>
              <a:rPr lang="en-US" altLang="zh-TW" sz="2000" dirty="0"/>
              <a:t>unmodified to the pipeline where </a:t>
            </a:r>
            <a:r>
              <a:rPr lang="en-US" altLang="zh-TW" sz="2000" i="1" dirty="0"/>
              <a:t>n</a:t>
            </a:r>
            <a:r>
              <a:rPr lang="en-US" altLang="zh-TW" sz="2000" dirty="0"/>
              <a:t> is the specified limit. </a:t>
            </a:r>
            <a:endParaRPr lang="en-US" sz="2000" dirty="0"/>
          </a:p>
          <a:p>
            <a:r>
              <a:rPr lang="en-US" sz="2400" dirty="0"/>
              <a:t>$skip</a:t>
            </a:r>
          </a:p>
          <a:p>
            <a:pPr lvl="1"/>
            <a:r>
              <a:rPr lang="en-US" altLang="zh-TW" sz="2000" dirty="0">
                <a:solidFill>
                  <a:srgbClr val="FF0000"/>
                </a:solidFill>
              </a:rPr>
              <a:t>Skips the first </a:t>
            </a:r>
            <a:r>
              <a:rPr lang="en-US" altLang="zh-TW" sz="2000" i="1" dirty="0">
                <a:solidFill>
                  <a:srgbClr val="FF0000"/>
                </a:solidFill>
              </a:rPr>
              <a:t>n</a:t>
            </a:r>
            <a:r>
              <a:rPr lang="en-US" altLang="zh-TW" sz="2000" dirty="0">
                <a:solidFill>
                  <a:srgbClr val="FF0000"/>
                </a:solidFill>
              </a:rPr>
              <a:t> documents </a:t>
            </a:r>
            <a:r>
              <a:rPr lang="en-US" altLang="zh-TW" sz="2000" dirty="0"/>
              <a:t>where </a:t>
            </a:r>
            <a:r>
              <a:rPr lang="en-US" altLang="zh-TW" sz="2000" i="1" dirty="0"/>
              <a:t>n</a:t>
            </a:r>
            <a:r>
              <a:rPr lang="en-US" altLang="zh-TW" sz="2000" dirty="0"/>
              <a:t> is the specified skip number and passes the remaining documents unmodified to the pipeline.</a:t>
            </a:r>
            <a:endParaRPr lang="en-US" sz="2000" dirty="0"/>
          </a:p>
          <a:p>
            <a:r>
              <a:rPr lang="en-US" sz="2400" dirty="0"/>
              <a:t>$sort</a:t>
            </a:r>
          </a:p>
          <a:p>
            <a:pPr lvl="1"/>
            <a:r>
              <a:rPr lang="en-US" altLang="zh-TW" sz="2000" dirty="0"/>
              <a:t>Reorders the document stream by a specified sort key. Only the order changes; the documents remain unmodified. </a:t>
            </a:r>
            <a:endParaRPr lang="en-US" sz="2000" dirty="0"/>
          </a:p>
        </p:txBody>
      </p:sp>
      <p:sp>
        <p:nvSpPr>
          <p:cNvPr id="4" name="矩形 3"/>
          <p:cNvSpPr/>
          <p:nvPr/>
        </p:nvSpPr>
        <p:spPr>
          <a:xfrm>
            <a:off x="304800" y="4724400"/>
            <a:ext cx="2362200" cy="923330"/>
          </a:xfrm>
          <a:prstGeom prst="rect">
            <a:avLst/>
          </a:prstGeom>
          <a:solidFill>
            <a:srgbClr val="FFFFCC"/>
          </a:solidFill>
        </p:spPr>
        <p:txBody>
          <a:bodyPr wrap="square">
            <a:spAutoFit/>
          </a:bodyPr>
          <a:lstStyle/>
          <a:p>
            <a:r>
              <a:rPr lang="en-US" altLang="zh-TW" dirty="0" err="1">
                <a:solidFill>
                  <a:schemeClr val="bg2"/>
                </a:solidFill>
              </a:rPr>
              <a:t>db.article.aggregate</a:t>
            </a:r>
            <a:r>
              <a:rPr lang="en-US" altLang="zh-TW" dirty="0">
                <a:solidFill>
                  <a:schemeClr val="bg2"/>
                </a:solidFill>
              </a:rPr>
              <a:t>(</a:t>
            </a:r>
          </a:p>
          <a:p>
            <a:r>
              <a:rPr lang="en-US" altLang="zh-TW" dirty="0">
                <a:solidFill>
                  <a:schemeClr val="bg2"/>
                </a:solidFill>
              </a:rPr>
              <a:t>    { $limit : 5 }</a:t>
            </a:r>
          </a:p>
          <a:p>
            <a:r>
              <a:rPr lang="en-US" altLang="zh-TW" dirty="0">
                <a:solidFill>
                  <a:schemeClr val="bg2"/>
                </a:solidFill>
              </a:rPr>
              <a:t>);</a:t>
            </a:r>
            <a:endParaRPr lang="zh-TW" altLang="en-US" dirty="0">
              <a:solidFill>
                <a:schemeClr val="bg2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5410200" y="4538391"/>
            <a:ext cx="3505200" cy="1477328"/>
          </a:xfrm>
          <a:prstGeom prst="rect">
            <a:avLst/>
          </a:prstGeom>
          <a:solidFill>
            <a:srgbClr val="FFFFCC"/>
          </a:solidFill>
        </p:spPr>
        <p:txBody>
          <a:bodyPr wrap="square">
            <a:spAutoFit/>
          </a:bodyPr>
          <a:lstStyle/>
          <a:p>
            <a:r>
              <a:rPr lang="en-US" altLang="zh-TW" dirty="0" err="1">
                <a:solidFill>
                  <a:schemeClr val="bg2"/>
                </a:solidFill>
              </a:rPr>
              <a:t>db.users.aggregate</a:t>
            </a:r>
            <a:r>
              <a:rPr lang="en-US" altLang="zh-TW" dirty="0">
                <a:solidFill>
                  <a:schemeClr val="bg2"/>
                </a:solidFill>
              </a:rPr>
              <a:t>(</a:t>
            </a:r>
          </a:p>
          <a:p>
            <a:r>
              <a:rPr lang="en-US" altLang="zh-TW" dirty="0">
                <a:solidFill>
                  <a:schemeClr val="bg2"/>
                </a:solidFill>
              </a:rPr>
              <a:t>   [</a:t>
            </a:r>
          </a:p>
          <a:p>
            <a:r>
              <a:rPr lang="en-US" altLang="zh-TW" dirty="0">
                <a:solidFill>
                  <a:schemeClr val="bg2"/>
                </a:solidFill>
              </a:rPr>
              <a:t>     { $sort : { age : -1, posts: 1 } }</a:t>
            </a:r>
          </a:p>
          <a:p>
            <a:r>
              <a:rPr lang="en-US" altLang="zh-TW" dirty="0">
                <a:solidFill>
                  <a:schemeClr val="bg2"/>
                </a:solidFill>
              </a:rPr>
              <a:t>   ]</a:t>
            </a:r>
          </a:p>
          <a:p>
            <a:r>
              <a:rPr lang="en-US" altLang="zh-TW" dirty="0">
                <a:solidFill>
                  <a:schemeClr val="bg2"/>
                </a:solidFill>
              </a:rPr>
              <a:t>)</a:t>
            </a:r>
            <a:endParaRPr lang="zh-TW" altLang="en-US" dirty="0">
              <a:solidFill>
                <a:schemeClr val="bg2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2895600" y="5554054"/>
            <a:ext cx="2286000" cy="923330"/>
          </a:xfrm>
          <a:prstGeom prst="rect">
            <a:avLst/>
          </a:prstGeom>
          <a:solidFill>
            <a:srgbClr val="FFFFCC"/>
          </a:solidFill>
        </p:spPr>
        <p:txBody>
          <a:bodyPr wrap="square">
            <a:spAutoFit/>
          </a:bodyPr>
          <a:lstStyle/>
          <a:p>
            <a:r>
              <a:rPr lang="en-US" altLang="zh-TW" dirty="0" err="1">
                <a:solidFill>
                  <a:schemeClr val="bg2"/>
                </a:solidFill>
              </a:rPr>
              <a:t>db.article.aggregate</a:t>
            </a:r>
            <a:r>
              <a:rPr lang="en-US" altLang="zh-TW" dirty="0">
                <a:solidFill>
                  <a:schemeClr val="bg2"/>
                </a:solidFill>
              </a:rPr>
              <a:t>(</a:t>
            </a:r>
          </a:p>
          <a:p>
            <a:r>
              <a:rPr lang="en-US" altLang="zh-TW" dirty="0">
                <a:solidFill>
                  <a:schemeClr val="bg2"/>
                </a:solidFill>
              </a:rPr>
              <a:t>    { $skip : 5 }</a:t>
            </a:r>
          </a:p>
          <a:p>
            <a:r>
              <a:rPr lang="en-US" altLang="zh-TW" dirty="0">
                <a:solidFill>
                  <a:schemeClr val="bg2"/>
                </a:solidFill>
              </a:rPr>
              <a:t>);</a:t>
            </a:r>
            <a:endParaRPr lang="zh-TW" altLang="en-US" dirty="0">
              <a:solidFill>
                <a:schemeClr val="bg2"/>
              </a:solidFill>
            </a:endParaRPr>
          </a:p>
        </p:txBody>
      </p:sp>
      <p:sp>
        <p:nvSpPr>
          <p:cNvPr id="8" name="投影片編號版面配置區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AFED34-832D-4783-8EAF-FBE747E19456}" type="slidenum">
              <a:rPr lang="en-US" altLang="zh-TW" smtClean="0"/>
              <a:pPr/>
              <a:t>63</a:t>
            </a:fld>
            <a:endParaRPr lang="en-US" altLang="zh-TW" dirty="0"/>
          </a:p>
        </p:txBody>
      </p:sp>
      <p:cxnSp>
        <p:nvCxnSpPr>
          <p:cNvPr id="3" name="直線單箭頭接點 2"/>
          <p:cNvCxnSpPr/>
          <p:nvPr/>
        </p:nvCxnSpPr>
        <p:spPr bwMode="auto">
          <a:xfrm flipV="1">
            <a:off x="7162800" y="5554054"/>
            <a:ext cx="228600" cy="618146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triangle"/>
          </a:ln>
          <a:effectLst/>
        </p:spPr>
      </p:cxnSp>
      <p:sp>
        <p:nvSpPr>
          <p:cNvPr id="5" name="文字方塊 4"/>
          <p:cNvSpPr txBox="1"/>
          <p:nvPr/>
        </p:nvSpPr>
        <p:spPr>
          <a:xfrm>
            <a:off x="6248400" y="6126934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descending</a:t>
            </a:r>
            <a:endParaRPr lang="zh-TW" altLang="en-US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749564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AFED34-832D-4783-8EAF-FBE747E19456}" type="slidenum">
              <a:rPr lang="en-US" altLang="zh-TW" smtClean="0"/>
              <a:pPr/>
              <a:t>64</a:t>
            </a:fld>
            <a:endParaRPr lang="en-US" altLang="zh-TW" dirty="0"/>
          </a:p>
        </p:txBody>
      </p:sp>
      <p:sp>
        <p:nvSpPr>
          <p:cNvPr id="5" name="矩形 4"/>
          <p:cNvSpPr/>
          <p:nvPr/>
        </p:nvSpPr>
        <p:spPr>
          <a:xfrm>
            <a:off x="1600200" y="91437"/>
            <a:ext cx="5715000" cy="1077218"/>
          </a:xfrm>
          <a:prstGeom prst="rect">
            <a:avLst/>
          </a:prstGeom>
          <a:solidFill>
            <a:srgbClr val="FFFFCC"/>
          </a:solidFill>
        </p:spPr>
        <p:txBody>
          <a:bodyPr wrap="square">
            <a:spAutoFit/>
          </a:bodyPr>
          <a:lstStyle/>
          <a:p>
            <a:r>
              <a:rPr lang="en-US" altLang="zh-TW" sz="1600" dirty="0" err="1">
                <a:solidFill>
                  <a:schemeClr val="bg2"/>
                </a:solidFill>
              </a:rPr>
              <a:t>db.article.aggregate</a:t>
            </a:r>
            <a:r>
              <a:rPr lang="en-US" altLang="zh-TW" sz="1600" dirty="0">
                <a:solidFill>
                  <a:schemeClr val="bg2"/>
                </a:solidFill>
              </a:rPr>
              <a:t>({“$project” : {“author” : 1}},</a:t>
            </a:r>
          </a:p>
          <a:p>
            <a:r>
              <a:rPr lang="en-US" altLang="zh-TW" sz="1600" dirty="0">
                <a:solidFill>
                  <a:schemeClr val="bg2"/>
                </a:solidFill>
              </a:rPr>
              <a:t>   {“$group” : {“_id” : “$author”, “count” : {“$sum” : 1}}},</a:t>
            </a:r>
          </a:p>
          <a:p>
            <a:r>
              <a:rPr lang="en-US" altLang="zh-TW" sz="1600" dirty="0">
                <a:solidFill>
                  <a:schemeClr val="bg2"/>
                </a:solidFill>
              </a:rPr>
              <a:t>   {“$sort” : {“count” : -1}},</a:t>
            </a:r>
          </a:p>
          <a:p>
            <a:r>
              <a:rPr lang="en-US" altLang="zh-TW" sz="1600" dirty="0">
                <a:solidFill>
                  <a:schemeClr val="bg2"/>
                </a:solidFill>
              </a:rPr>
              <a:t>   { $limit : 5 })</a:t>
            </a:r>
            <a:endParaRPr lang="zh-TW" altLang="en-US" sz="1600" dirty="0">
              <a:solidFill>
                <a:schemeClr val="bg2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1600200" y="1327323"/>
            <a:ext cx="5715000" cy="5478423"/>
          </a:xfrm>
          <a:prstGeom prst="rect">
            <a:avLst/>
          </a:prstGeom>
          <a:solidFill>
            <a:srgbClr val="FFFFCC"/>
          </a:solidFill>
        </p:spPr>
        <p:txBody>
          <a:bodyPr wrap="square">
            <a:spAutoFit/>
          </a:bodyPr>
          <a:lstStyle/>
          <a:p>
            <a:r>
              <a:rPr lang="en-US" altLang="zh-TW" sz="1400" dirty="0">
                <a:solidFill>
                  <a:schemeClr val="bg2"/>
                </a:solidFill>
              </a:rPr>
              <a:t>{</a:t>
            </a:r>
          </a:p>
          <a:p>
            <a:r>
              <a:rPr lang="en-US" altLang="zh-TW" sz="1400" dirty="0">
                <a:solidFill>
                  <a:schemeClr val="bg2"/>
                </a:solidFill>
              </a:rPr>
              <a:t>     “result” : [</a:t>
            </a:r>
          </a:p>
          <a:p>
            <a:r>
              <a:rPr lang="en-US" altLang="zh-TW" sz="1400" dirty="0">
                <a:solidFill>
                  <a:schemeClr val="bg2"/>
                </a:solidFill>
              </a:rPr>
              <a:t>          {</a:t>
            </a:r>
          </a:p>
          <a:p>
            <a:r>
              <a:rPr lang="en-US" altLang="zh-TW" sz="1400" dirty="0">
                <a:solidFill>
                  <a:schemeClr val="bg2"/>
                </a:solidFill>
              </a:rPr>
              <a:t>              “_id” : “R. L. Stine”,</a:t>
            </a:r>
          </a:p>
          <a:p>
            <a:r>
              <a:rPr lang="en-US" altLang="zh-TW" sz="1400" dirty="0">
                <a:solidFill>
                  <a:schemeClr val="bg2"/>
                </a:solidFill>
              </a:rPr>
              <a:t>              “count” : 430</a:t>
            </a:r>
          </a:p>
          <a:p>
            <a:r>
              <a:rPr lang="en-US" altLang="zh-TW" sz="1400" dirty="0">
                <a:solidFill>
                  <a:schemeClr val="bg2"/>
                </a:solidFill>
              </a:rPr>
              <a:t>           },</a:t>
            </a:r>
          </a:p>
          <a:p>
            <a:r>
              <a:rPr lang="en-US" altLang="zh-TW" sz="1400" dirty="0">
                <a:solidFill>
                  <a:schemeClr val="bg2"/>
                </a:solidFill>
              </a:rPr>
              <a:t>           {</a:t>
            </a:r>
          </a:p>
          <a:p>
            <a:r>
              <a:rPr lang="en-US" altLang="zh-TW" sz="1400" dirty="0">
                <a:solidFill>
                  <a:schemeClr val="bg2"/>
                </a:solidFill>
              </a:rPr>
              <a:t>              “_id” : “Edgar Wallace”,</a:t>
            </a:r>
          </a:p>
          <a:p>
            <a:r>
              <a:rPr lang="en-US" altLang="zh-TW" sz="1400" dirty="0">
                <a:solidFill>
                  <a:schemeClr val="bg2"/>
                </a:solidFill>
              </a:rPr>
              <a:t>              “count” : 175</a:t>
            </a:r>
          </a:p>
          <a:p>
            <a:r>
              <a:rPr lang="en-US" altLang="zh-TW" sz="1400" dirty="0">
                <a:solidFill>
                  <a:schemeClr val="bg2"/>
                </a:solidFill>
              </a:rPr>
              <a:t>           }, </a:t>
            </a:r>
          </a:p>
          <a:p>
            <a:r>
              <a:rPr lang="en-US" altLang="zh-TW" sz="1400" dirty="0">
                <a:solidFill>
                  <a:schemeClr val="bg2"/>
                </a:solidFill>
              </a:rPr>
              <a:t>           {</a:t>
            </a:r>
          </a:p>
          <a:p>
            <a:r>
              <a:rPr lang="en-US" altLang="zh-TW" sz="1400" dirty="0">
                <a:solidFill>
                  <a:schemeClr val="bg2"/>
                </a:solidFill>
              </a:rPr>
              <a:t>              “_id” : “Nora Roberts”,</a:t>
            </a:r>
          </a:p>
          <a:p>
            <a:r>
              <a:rPr lang="en-US" altLang="zh-TW" sz="1400" dirty="0">
                <a:solidFill>
                  <a:schemeClr val="bg2"/>
                </a:solidFill>
              </a:rPr>
              <a:t>              “count” : 170</a:t>
            </a:r>
          </a:p>
          <a:p>
            <a:r>
              <a:rPr lang="en-US" altLang="zh-TW" sz="1400" dirty="0">
                <a:solidFill>
                  <a:schemeClr val="bg2"/>
                </a:solidFill>
              </a:rPr>
              <a:t>           }, </a:t>
            </a:r>
          </a:p>
          <a:p>
            <a:r>
              <a:rPr lang="en-US" altLang="zh-TW" sz="1400" dirty="0">
                <a:solidFill>
                  <a:schemeClr val="bg2"/>
                </a:solidFill>
              </a:rPr>
              <a:t>           {</a:t>
            </a:r>
          </a:p>
          <a:p>
            <a:r>
              <a:rPr lang="en-US" altLang="zh-TW" sz="1400" dirty="0">
                <a:solidFill>
                  <a:schemeClr val="bg2"/>
                </a:solidFill>
              </a:rPr>
              <a:t>              “_id” : “Agatha Christie”,</a:t>
            </a:r>
          </a:p>
          <a:p>
            <a:r>
              <a:rPr lang="en-US" altLang="zh-TW" sz="1400" dirty="0">
                <a:solidFill>
                  <a:schemeClr val="bg2"/>
                </a:solidFill>
              </a:rPr>
              <a:t>              “count” : 140</a:t>
            </a:r>
          </a:p>
          <a:p>
            <a:r>
              <a:rPr lang="en-US" altLang="zh-TW" sz="1400" dirty="0">
                <a:solidFill>
                  <a:schemeClr val="bg2"/>
                </a:solidFill>
              </a:rPr>
              <a:t>           }, </a:t>
            </a:r>
          </a:p>
          <a:p>
            <a:r>
              <a:rPr lang="en-US" altLang="zh-TW" sz="1400" dirty="0">
                <a:solidFill>
                  <a:schemeClr val="bg2"/>
                </a:solidFill>
              </a:rPr>
              <a:t>           {</a:t>
            </a:r>
          </a:p>
          <a:p>
            <a:r>
              <a:rPr lang="en-US" altLang="zh-TW" sz="1400" dirty="0">
                <a:solidFill>
                  <a:schemeClr val="bg2"/>
                </a:solidFill>
              </a:rPr>
              <a:t>              “_id” : “</a:t>
            </a:r>
            <a:r>
              <a:rPr lang="en-US" altLang="zh-TW" sz="1400" dirty="0" err="1">
                <a:solidFill>
                  <a:schemeClr val="bg2"/>
                </a:solidFill>
              </a:rPr>
              <a:t>Stanle</a:t>
            </a:r>
            <a:r>
              <a:rPr lang="en-US" altLang="zh-TW" sz="1400" dirty="0">
                <a:solidFill>
                  <a:schemeClr val="bg2"/>
                </a:solidFill>
              </a:rPr>
              <a:t> Gardner”,</a:t>
            </a:r>
          </a:p>
          <a:p>
            <a:r>
              <a:rPr lang="en-US" altLang="zh-TW" sz="1400" dirty="0">
                <a:solidFill>
                  <a:schemeClr val="bg2"/>
                </a:solidFill>
              </a:rPr>
              <a:t>              “count” : 80</a:t>
            </a:r>
          </a:p>
          <a:p>
            <a:r>
              <a:rPr lang="en-US" altLang="zh-TW" sz="1400" dirty="0">
                <a:solidFill>
                  <a:schemeClr val="bg2"/>
                </a:solidFill>
              </a:rPr>
              <a:t>           },</a:t>
            </a:r>
          </a:p>
          <a:p>
            <a:r>
              <a:rPr lang="en-US" altLang="zh-TW" sz="1400" dirty="0">
                <a:solidFill>
                  <a:schemeClr val="bg2"/>
                </a:solidFill>
              </a:rPr>
              <a:t>      ],</a:t>
            </a:r>
          </a:p>
          <a:p>
            <a:r>
              <a:rPr lang="en-US" altLang="zh-TW" sz="1400" dirty="0">
                <a:solidFill>
                  <a:schemeClr val="bg2"/>
                </a:solidFill>
              </a:rPr>
              <a:t>      “ok” : 1</a:t>
            </a:r>
          </a:p>
          <a:p>
            <a:r>
              <a:rPr lang="en-US" altLang="zh-TW" sz="1400" dirty="0">
                <a:solidFill>
                  <a:schemeClr val="bg2"/>
                </a:solidFill>
              </a:rPr>
              <a:t>}</a:t>
            </a:r>
            <a:endParaRPr lang="zh-TW" altLang="en-US" sz="1400" dirty="0">
              <a:solidFill>
                <a:schemeClr val="bg2"/>
              </a:solidFill>
            </a:endParaRPr>
          </a:p>
        </p:txBody>
      </p:sp>
      <p:cxnSp>
        <p:nvCxnSpPr>
          <p:cNvPr id="4" name="直線單箭頭接點 3"/>
          <p:cNvCxnSpPr/>
          <p:nvPr/>
        </p:nvCxnSpPr>
        <p:spPr bwMode="auto">
          <a:xfrm>
            <a:off x="6324600" y="685800"/>
            <a:ext cx="1447800" cy="83820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triangle"/>
          </a:ln>
          <a:effectLst/>
        </p:spPr>
      </p:cxnSp>
      <p:sp>
        <p:nvSpPr>
          <p:cNvPr id="8" name="文字方塊 7"/>
          <p:cNvSpPr txBox="1"/>
          <p:nvPr/>
        </p:nvSpPr>
        <p:spPr>
          <a:xfrm>
            <a:off x="7696200" y="1447800"/>
            <a:ext cx="1295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equivalent  to operator count</a:t>
            </a:r>
            <a:endParaRPr lang="zh-TW" altLang="en-US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0" name="直線接點 9"/>
          <p:cNvCxnSpPr/>
          <p:nvPr/>
        </p:nvCxnSpPr>
        <p:spPr bwMode="auto">
          <a:xfrm>
            <a:off x="5410200" y="630046"/>
            <a:ext cx="792000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200041441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Map-Reduce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502009" y="1219200"/>
            <a:ext cx="8305800" cy="5334000"/>
          </a:xfrm>
        </p:spPr>
        <p:txBody>
          <a:bodyPr rtlCol="0">
            <a:no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sz="2800" dirty="0"/>
              <a:t>Has two phases: </a:t>
            </a:r>
          </a:p>
          <a:p>
            <a:pPr lvl="1" fontAlgn="auto">
              <a:spcAft>
                <a:spcPts val="0"/>
              </a:spcAft>
              <a:buFont typeface="Symbol" panose="05050102010706020507" pitchFamily="18" charset="2"/>
              <a:buChar char="-"/>
              <a:defRPr/>
            </a:pPr>
            <a:r>
              <a:rPr lang="en-US" sz="2400" dirty="0"/>
              <a:t>A </a:t>
            </a:r>
            <a:r>
              <a:rPr lang="en-US" sz="2400" i="1" dirty="0">
                <a:solidFill>
                  <a:srgbClr val="FF0000"/>
                </a:solidFill>
              </a:rPr>
              <a:t>map</a:t>
            </a:r>
            <a:r>
              <a:rPr lang="en-US" sz="2400" dirty="0"/>
              <a:t> stage that processes each document and </a:t>
            </a:r>
            <a:r>
              <a:rPr lang="en-US" sz="2400" i="1" dirty="0">
                <a:solidFill>
                  <a:srgbClr val="FF0000"/>
                </a:solidFill>
              </a:rPr>
              <a:t>emits</a:t>
            </a:r>
            <a:r>
              <a:rPr lang="en-US" sz="2400" dirty="0">
                <a:solidFill>
                  <a:srgbClr val="FF0000"/>
                </a:solidFill>
              </a:rPr>
              <a:t> one or more objects</a:t>
            </a:r>
            <a:r>
              <a:rPr lang="en-US" sz="2400" dirty="0"/>
              <a:t> for each input document.</a:t>
            </a:r>
          </a:p>
          <a:p>
            <a:pPr lvl="1" fontAlgn="auto">
              <a:spcAft>
                <a:spcPts val="0"/>
              </a:spcAft>
              <a:buFont typeface="Symbol" panose="05050102010706020507" pitchFamily="18" charset="2"/>
              <a:buChar char="-"/>
              <a:defRPr/>
            </a:pPr>
            <a:r>
              <a:rPr lang="en-US" sz="2400" dirty="0"/>
              <a:t>A</a:t>
            </a:r>
            <a:r>
              <a:rPr lang="en-US" sz="2400" i="1" dirty="0"/>
              <a:t> </a:t>
            </a:r>
            <a:r>
              <a:rPr lang="en-US" sz="2400" i="1" dirty="0">
                <a:solidFill>
                  <a:srgbClr val="FF0000"/>
                </a:solidFill>
              </a:rPr>
              <a:t>reduce</a:t>
            </a:r>
            <a:r>
              <a:rPr lang="en-US" sz="2400" dirty="0"/>
              <a:t> phase that </a:t>
            </a:r>
            <a:r>
              <a:rPr lang="en-US" sz="2400" dirty="0">
                <a:solidFill>
                  <a:srgbClr val="FF0000"/>
                </a:solidFill>
              </a:rPr>
              <a:t>combines the output of the map operation</a:t>
            </a:r>
            <a:r>
              <a:rPr lang="en-US" sz="2400" dirty="0"/>
              <a:t>.</a:t>
            </a:r>
          </a:p>
          <a:p>
            <a:pPr lvl="1" fontAlgn="auto">
              <a:spcAft>
                <a:spcPts val="0"/>
              </a:spcAft>
              <a:buFont typeface="Symbol" panose="05050102010706020507" pitchFamily="18" charset="2"/>
              <a:buChar char="-"/>
              <a:defRPr/>
            </a:pPr>
            <a:r>
              <a:rPr lang="en-US" sz="2400" dirty="0"/>
              <a:t>An optional </a:t>
            </a:r>
            <a:r>
              <a:rPr lang="en-US" sz="2400" i="1" dirty="0">
                <a:solidFill>
                  <a:srgbClr val="FF0000"/>
                </a:solidFill>
              </a:rPr>
              <a:t>finalize</a:t>
            </a:r>
            <a:r>
              <a:rPr lang="en-US" sz="2400" dirty="0"/>
              <a:t> stage for </a:t>
            </a:r>
            <a:r>
              <a:rPr lang="en-US" sz="2400" dirty="0">
                <a:solidFill>
                  <a:srgbClr val="FF0000"/>
                </a:solidFill>
              </a:rPr>
              <a:t>final modifications to the result</a:t>
            </a:r>
            <a:r>
              <a:rPr lang="en-US" sz="2400" b="1" dirty="0"/>
              <a:t>.</a:t>
            </a:r>
          </a:p>
          <a:p>
            <a:pPr fontAlgn="auto">
              <a:spcAft>
                <a:spcPts val="0"/>
              </a:spcAft>
              <a:defRPr/>
            </a:pPr>
            <a:r>
              <a:rPr lang="en-US" sz="2800" dirty="0"/>
              <a:t>Uses Custom JavaScript functions</a:t>
            </a:r>
          </a:p>
          <a:p>
            <a:pPr lvl="1" fontAlgn="auto">
              <a:spcAft>
                <a:spcPts val="0"/>
              </a:spcAft>
              <a:buFont typeface="Symbol" panose="05050102010706020507" pitchFamily="18" charset="2"/>
              <a:buChar char="-"/>
              <a:defRPr/>
            </a:pPr>
            <a:r>
              <a:rPr lang="en-US" sz="2400" dirty="0"/>
              <a:t>Provides </a:t>
            </a:r>
            <a:r>
              <a:rPr lang="en-US" sz="2400" dirty="0">
                <a:solidFill>
                  <a:srgbClr val="FF0000"/>
                </a:solidFill>
              </a:rPr>
              <a:t>greater flexibility </a:t>
            </a:r>
            <a:r>
              <a:rPr lang="en-US" sz="2400" dirty="0"/>
              <a:t>but is </a:t>
            </a:r>
            <a:r>
              <a:rPr lang="en-US" sz="2400" dirty="0">
                <a:solidFill>
                  <a:srgbClr val="FF0000"/>
                </a:solidFill>
              </a:rPr>
              <a:t>less efficient </a:t>
            </a:r>
            <a:r>
              <a:rPr lang="en-US" sz="2400" dirty="0"/>
              <a:t>and </a:t>
            </a:r>
            <a:r>
              <a:rPr lang="en-US" sz="2400" dirty="0">
                <a:solidFill>
                  <a:srgbClr val="FF0000"/>
                </a:solidFill>
              </a:rPr>
              <a:t>more complex </a:t>
            </a:r>
            <a:r>
              <a:rPr lang="en-US" sz="2400" dirty="0"/>
              <a:t>than the aggregation pipeline</a:t>
            </a:r>
          </a:p>
          <a:p>
            <a:pPr fontAlgn="auto">
              <a:spcAft>
                <a:spcPts val="0"/>
              </a:spcAft>
              <a:defRPr/>
            </a:pPr>
            <a:r>
              <a:rPr lang="en-US" sz="2800" dirty="0"/>
              <a:t>Can have output sets that </a:t>
            </a:r>
            <a:r>
              <a:rPr lang="en-US" sz="2800" dirty="0">
                <a:solidFill>
                  <a:srgbClr val="FF0000"/>
                </a:solidFill>
              </a:rPr>
              <a:t>exceed the </a:t>
            </a:r>
            <a:r>
              <a:rPr lang="en-US" sz="2800" b="1" dirty="0">
                <a:solidFill>
                  <a:srgbClr val="FF0000"/>
                </a:solidFill>
              </a:rPr>
              <a:t>16 megabyte output </a:t>
            </a:r>
            <a:r>
              <a:rPr lang="en-US" sz="2800" dirty="0">
                <a:solidFill>
                  <a:srgbClr val="FF0000"/>
                </a:solidFill>
              </a:rPr>
              <a:t>limitation </a:t>
            </a:r>
            <a:r>
              <a:rPr lang="en-US" sz="2800" dirty="0"/>
              <a:t>of the aggregation pipeline.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AFED34-832D-4783-8EAF-FBE747E19456}" type="slidenum">
              <a:rPr lang="en-US" altLang="zh-TW" smtClean="0"/>
              <a:pPr/>
              <a:t>65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23954572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61" name="Picture 2" descr="C:\Users\Crzyosh\Documents\Vandy\Classes\CS_292\Presentation\MongoDB\mapreduce_pic.png"/>
          <p:cNvPicPr>
            <a:picLocks noChangeAspect="1" noChangeArrowheads="1"/>
          </p:cNvPicPr>
          <p:nvPr/>
        </p:nvPicPr>
        <p:blipFill rotWithShape="1">
          <a:blip r:embed="rId2"/>
          <a:srcRect l="1729" t="28888" r="1458" b="2222"/>
          <a:stretch/>
        </p:blipFill>
        <p:spPr bwMode="auto">
          <a:xfrm>
            <a:off x="133372" y="1685925"/>
            <a:ext cx="8947355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600" y="304800"/>
            <a:ext cx="5173557" cy="1924050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9EE0B0-A217-404E-9718-92D1E584F136}" type="slidenum">
              <a:rPr lang="en-US" altLang="zh-TW" smtClean="0"/>
              <a:pPr/>
              <a:t>66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67957966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5" name="Title 1"/>
          <p:cNvSpPr>
            <a:spLocks noGrp="1"/>
          </p:cNvSpPr>
          <p:nvPr>
            <p:ph type="title"/>
          </p:nvPr>
        </p:nvSpPr>
        <p:spPr>
          <a:xfrm>
            <a:off x="152400" y="152401"/>
            <a:ext cx="8763000" cy="1142999"/>
          </a:xfrm>
        </p:spPr>
        <p:txBody>
          <a:bodyPr/>
          <a:lstStyle/>
          <a:p>
            <a:r>
              <a:rPr lang="en-US" sz="4000" dirty="0"/>
              <a:t>Single Purpose Aggregation Operations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533400" y="1219200"/>
            <a:ext cx="8382000" cy="4724400"/>
          </a:xfrm>
        </p:spPr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sz="2800" dirty="0"/>
              <a:t>Special purpose database commands:</a:t>
            </a:r>
          </a:p>
          <a:p>
            <a:pPr lvl="1" fontAlgn="auto">
              <a:spcAft>
                <a:spcPts val="0"/>
              </a:spcAft>
              <a:buFont typeface="Symbol" panose="05050102010706020507" pitchFamily="18" charset="2"/>
              <a:buChar char="-"/>
              <a:defRPr/>
            </a:pPr>
            <a:r>
              <a:rPr lang="en-US" sz="2400" dirty="0"/>
              <a:t>count: returning a </a:t>
            </a:r>
            <a:r>
              <a:rPr lang="en-US" sz="2400" dirty="0">
                <a:solidFill>
                  <a:srgbClr val="FF0000"/>
                </a:solidFill>
              </a:rPr>
              <a:t>count</a:t>
            </a:r>
            <a:r>
              <a:rPr lang="en-US" sz="2400" dirty="0"/>
              <a:t> of matching documents</a:t>
            </a:r>
          </a:p>
          <a:p>
            <a:pPr marL="457200" lvl="1" indent="0" fontAlgn="auto">
              <a:spcAft>
                <a:spcPts val="0"/>
              </a:spcAft>
              <a:buNone/>
              <a:defRPr/>
            </a:pPr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         </a:t>
            </a:r>
            <a:r>
              <a:rPr lang="en-US" sz="2400" dirty="0" err="1">
                <a:solidFill>
                  <a:schemeClr val="accent2">
                    <a:lumMod val="75000"/>
                  </a:schemeClr>
                </a:solidFill>
              </a:rPr>
              <a:t>db.people.count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()</a:t>
            </a:r>
          </a:p>
          <a:p>
            <a:pPr lvl="1" fontAlgn="auto">
              <a:spcAft>
                <a:spcPts val="0"/>
              </a:spcAft>
              <a:buFont typeface="Symbol" panose="05050102010706020507" pitchFamily="18" charset="2"/>
              <a:buChar char="-"/>
              <a:defRPr/>
            </a:pPr>
            <a:r>
              <a:rPr lang="en-US" sz="2400" dirty="0"/>
              <a:t>distinct: returning the </a:t>
            </a:r>
            <a:r>
              <a:rPr lang="en-US" sz="2400" dirty="0">
                <a:solidFill>
                  <a:srgbClr val="FF0000"/>
                </a:solidFill>
              </a:rPr>
              <a:t>distinct values </a:t>
            </a:r>
            <a:r>
              <a:rPr lang="en-US" sz="2400" dirty="0"/>
              <a:t>for a field</a:t>
            </a:r>
          </a:p>
          <a:p>
            <a:pPr marL="457200" lvl="1" indent="0" fontAlgn="auto">
              <a:spcAft>
                <a:spcPts val="0"/>
              </a:spcAft>
              <a:buNone/>
              <a:defRPr/>
            </a:pPr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         </a:t>
            </a:r>
            <a:r>
              <a:rPr lang="en-US" sz="2400" dirty="0" err="1">
                <a:solidFill>
                  <a:schemeClr val="accent2">
                    <a:lumMod val="75000"/>
                  </a:schemeClr>
                </a:solidFill>
              </a:rPr>
              <a:t>db.people.distinct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(“age”)</a:t>
            </a:r>
          </a:p>
          <a:p>
            <a:pPr marL="457200" lvl="1" indent="0" fontAlgn="auto">
              <a:spcAft>
                <a:spcPts val="0"/>
              </a:spcAft>
              <a:buNone/>
              <a:defRPr/>
            </a:pPr>
            <a:r>
              <a:rPr lang="en-US" sz="2400" dirty="0"/>
              <a:t>         Return distinct values of “age” in collection “people”.</a:t>
            </a:r>
          </a:p>
          <a:p>
            <a:pPr lvl="1" fontAlgn="auto">
              <a:spcAft>
                <a:spcPts val="0"/>
              </a:spcAft>
              <a:buFont typeface="Symbol" panose="05050102010706020507" pitchFamily="18" charset="2"/>
              <a:buChar char="-"/>
              <a:defRPr/>
            </a:pPr>
            <a:r>
              <a:rPr lang="en-US" sz="2400" dirty="0"/>
              <a:t>group: grouping data based on the values of a field. </a:t>
            </a:r>
          </a:p>
          <a:p>
            <a:pPr fontAlgn="auto">
              <a:spcAft>
                <a:spcPts val="0"/>
              </a:spcAft>
              <a:defRPr/>
            </a:pPr>
            <a:r>
              <a:rPr lang="en-US" sz="2800" dirty="0"/>
              <a:t>Aggregate documents from a single collection. </a:t>
            </a:r>
          </a:p>
          <a:p>
            <a:pPr fontAlgn="auto">
              <a:spcAft>
                <a:spcPts val="0"/>
              </a:spcAft>
              <a:defRPr/>
            </a:pPr>
            <a:r>
              <a:rPr lang="en-US" sz="2800" dirty="0"/>
              <a:t>Lack the </a:t>
            </a:r>
            <a:r>
              <a:rPr lang="en-US" sz="2800" dirty="0">
                <a:solidFill>
                  <a:srgbClr val="FF0000"/>
                </a:solidFill>
              </a:rPr>
              <a:t>flexibility</a:t>
            </a:r>
            <a:r>
              <a:rPr lang="en-US" sz="2800" dirty="0"/>
              <a:t> and </a:t>
            </a:r>
            <a:r>
              <a:rPr lang="en-US" sz="2800" dirty="0">
                <a:solidFill>
                  <a:srgbClr val="FF0000"/>
                </a:solidFill>
              </a:rPr>
              <a:t>capabilities</a:t>
            </a:r>
            <a:r>
              <a:rPr lang="en-US" sz="2800" dirty="0"/>
              <a:t> of the aggregation pipeline and map-reduce.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2AFED34-832D-4783-8EAF-FBE747E19456}" type="slidenum">
              <a:rPr kumimoji="0" lang="en-US" altLang="zh-TW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en-US" altLang="zh-TW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75309893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209" name="Picture 2" descr="C:\Users\Crzyosh\Documents\Vandy\Classes\CS_292\Presentation\MongoDB\distinct_pic.png"/>
          <p:cNvPicPr>
            <a:picLocks noChangeAspect="1" noChangeArrowheads="1"/>
          </p:cNvPicPr>
          <p:nvPr/>
        </p:nvPicPr>
        <p:blipFill rotWithShape="1">
          <a:blip r:embed="rId2"/>
          <a:srcRect l="2974" t="11700" r="4833" b="1781"/>
          <a:stretch/>
        </p:blipFill>
        <p:spPr bwMode="auto">
          <a:xfrm>
            <a:off x="533400" y="304800"/>
            <a:ext cx="5257800" cy="63496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09EE0B0-A217-404E-9718-92D1E584F136}" type="slidenum">
              <a:rPr kumimoji="0" lang="en-US" altLang="zh-TW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endParaRPr kumimoji="0" lang="en-US" altLang="zh-TW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2800" y="1718095"/>
            <a:ext cx="4008579" cy="609600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3352800" y="551647"/>
            <a:ext cx="5486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 collection “zips”, </a:t>
            </a:r>
          </a:p>
          <a:p>
            <a:r>
              <a:rPr lang="en-US" altLang="zh-TW" sz="28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find distinct values in “state” field.</a:t>
            </a:r>
            <a:endParaRPr lang="zh-TW" altLang="en-US" sz="2800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611316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281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78492" y="838200"/>
            <a:ext cx="8435975" cy="556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520700" y="138113"/>
            <a:ext cx="7937500" cy="700087"/>
          </a:xfrm>
        </p:spPr>
        <p:txBody>
          <a:bodyPr/>
          <a:lstStyle/>
          <a:p>
            <a:r>
              <a:rPr lang="en-US" altLang="zh-TW" sz="3600" dirty="0"/>
              <a:t>Aggregation Pipelines and Map-Reduce</a:t>
            </a:r>
            <a:endParaRPr lang="zh-TW" altLang="en-US" sz="3600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09EE0B0-A217-404E-9718-92D1E584F136}" type="slidenum">
              <a:rPr kumimoji="0" lang="en-US" altLang="zh-TW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0" lang="en-US" altLang="zh-TW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cxnSp>
        <p:nvCxnSpPr>
          <p:cNvPr id="5" name="直線單箭頭接點 4"/>
          <p:cNvCxnSpPr/>
          <p:nvPr/>
        </p:nvCxnSpPr>
        <p:spPr bwMode="auto">
          <a:xfrm>
            <a:off x="152400" y="2421148"/>
            <a:ext cx="304800" cy="0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triangle"/>
          </a:ln>
          <a:effectLst/>
        </p:spPr>
      </p:cxnSp>
      <p:cxnSp>
        <p:nvCxnSpPr>
          <p:cNvPr id="7" name="直線單箭頭接點 6"/>
          <p:cNvCxnSpPr/>
          <p:nvPr/>
        </p:nvCxnSpPr>
        <p:spPr bwMode="auto">
          <a:xfrm>
            <a:off x="152400" y="2895600"/>
            <a:ext cx="304800" cy="0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4191685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0700" y="138113"/>
            <a:ext cx="7937500" cy="852487"/>
          </a:xfrm>
        </p:spPr>
        <p:txBody>
          <a:bodyPr/>
          <a:lstStyle/>
          <a:p>
            <a:r>
              <a:rPr lang="en-US" dirty="0"/>
              <a:t>NOSQL Systems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0862" y="1143000"/>
            <a:ext cx="8042275" cy="4495800"/>
          </a:xfrm>
        </p:spPr>
        <p:txBody>
          <a:bodyPr>
            <a:noAutofit/>
          </a:bodyPr>
          <a:lstStyle/>
          <a:p>
            <a:pPr>
              <a:buFont typeface="Symbol" panose="05050102010706020507" pitchFamily="18" charset="2"/>
              <a:buChar char="·"/>
            </a:pPr>
            <a:r>
              <a:rPr lang="en-US" sz="2800" dirty="0"/>
              <a:t>Most NOSQL systems are distributed databases</a:t>
            </a:r>
          </a:p>
          <a:p>
            <a:pPr lvl="1">
              <a:buFont typeface="Symbol" panose="05050102010706020507" pitchFamily="18" charset="2"/>
              <a:buChar char="-"/>
            </a:pPr>
            <a:r>
              <a:rPr lang="en-US" sz="2400" dirty="0"/>
              <a:t>with a focus on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</a:p>
          <a:p>
            <a:pPr lvl="2">
              <a:buFont typeface="Symbol" panose="05050102010706020507" pitchFamily="18" charset="2"/>
              <a:buChar char="-"/>
            </a:pPr>
            <a:r>
              <a:rPr lang="en-US" sz="2000" dirty="0">
                <a:solidFill>
                  <a:srgbClr val="FF0000"/>
                </a:solidFill>
              </a:rPr>
              <a:t>semi-structured data storage</a:t>
            </a:r>
          </a:p>
          <a:p>
            <a:pPr lvl="2">
              <a:buFont typeface="Symbol" panose="05050102010706020507" pitchFamily="18" charset="2"/>
              <a:buChar char="-"/>
            </a:pPr>
            <a:r>
              <a:rPr lang="en-US" sz="2000" dirty="0">
                <a:solidFill>
                  <a:srgbClr val="FF0000"/>
                </a:solidFill>
              </a:rPr>
              <a:t>high performance</a:t>
            </a:r>
          </a:p>
          <a:p>
            <a:pPr lvl="2">
              <a:buFont typeface="Symbol" panose="05050102010706020507" pitchFamily="18" charset="2"/>
              <a:buChar char="-"/>
            </a:pPr>
            <a:r>
              <a:rPr lang="en-US" sz="2000" dirty="0">
                <a:solidFill>
                  <a:srgbClr val="FF0000"/>
                </a:solidFill>
              </a:rPr>
              <a:t>availability</a:t>
            </a:r>
          </a:p>
          <a:p>
            <a:pPr lvl="2">
              <a:buFont typeface="Symbol" panose="05050102010706020507" pitchFamily="18" charset="2"/>
              <a:buChar char="-"/>
            </a:pPr>
            <a:r>
              <a:rPr lang="en-US" sz="2000" dirty="0">
                <a:solidFill>
                  <a:srgbClr val="FF0000"/>
                </a:solidFill>
              </a:rPr>
              <a:t>data replication</a:t>
            </a:r>
          </a:p>
          <a:p>
            <a:pPr lvl="2">
              <a:buFont typeface="Symbol" panose="05050102010706020507" pitchFamily="18" charset="2"/>
              <a:buChar char="-"/>
            </a:pPr>
            <a:r>
              <a:rPr lang="en-US" sz="2000" dirty="0">
                <a:solidFill>
                  <a:srgbClr val="FF0000"/>
                </a:solidFill>
              </a:rPr>
              <a:t>scalability</a:t>
            </a:r>
          </a:p>
          <a:p>
            <a:pPr lvl="1">
              <a:buFont typeface="Symbol" panose="05050102010706020507" pitchFamily="18" charset="2"/>
              <a:buChar char="-"/>
            </a:pPr>
            <a:r>
              <a:rPr lang="en-US" sz="2400" dirty="0"/>
              <a:t>as opposed to an emphasis on </a:t>
            </a:r>
          </a:p>
          <a:p>
            <a:pPr lvl="2">
              <a:buFont typeface="Symbol" panose="05050102010706020507" pitchFamily="18" charset="2"/>
              <a:buChar char="-"/>
            </a:pPr>
            <a:r>
              <a:rPr lang="en-US" sz="2000" dirty="0">
                <a:solidFill>
                  <a:srgbClr val="FF0000"/>
                </a:solidFill>
              </a:rPr>
              <a:t>immediate data consistency</a:t>
            </a:r>
          </a:p>
          <a:p>
            <a:pPr lvl="2">
              <a:buFont typeface="Symbol" panose="05050102010706020507" pitchFamily="18" charset="2"/>
              <a:buChar char="-"/>
            </a:pPr>
            <a:r>
              <a:rPr lang="en-US" sz="2000" dirty="0">
                <a:solidFill>
                  <a:srgbClr val="FF0000"/>
                </a:solidFill>
              </a:rPr>
              <a:t>powerful query languages</a:t>
            </a:r>
          </a:p>
          <a:p>
            <a:pPr lvl="2">
              <a:buFont typeface="Symbol" panose="05050102010706020507" pitchFamily="18" charset="2"/>
              <a:buChar char="-"/>
            </a:pPr>
            <a:r>
              <a:rPr lang="en-US" sz="2000" dirty="0">
                <a:solidFill>
                  <a:srgbClr val="FF0000"/>
                </a:solidFill>
              </a:rPr>
              <a:t>structured data storage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229599" y="6445250"/>
            <a:ext cx="862013" cy="387350"/>
          </a:xfrm>
        </p:spPr>
        <p:txBody>
          <a:bodyPr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02111984F565}" type="slidenum">
              <a:rPr kumimoji="0" lang="en-US" sz="21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entury Gothic" panose="020B0502020202020204"/>
                <a:ea typeface="Arial Unicode MS" panose="020B0604020202020204" pitchFamily="34" charset="-120"/>
                <a:cs typeface="Arial" charset="0"/>
              </a:rPr>
              <a:pPr marL="0" marR="0" lvl="0" indent="0" algn="ct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21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entury Gothic" panose="020B0502020202020204"/>
              <a:ea typeface="Arial Unicode MS" panose="020B0604020202020204" pitchFamily="34" charset="-12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3445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305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52600" y="498475"/>
            <a:ext cx="6134100" cy="633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09EE0B0-A217-404E-9718-92D1E584F136}" type="slidenum">
              <a:rPr kumimoji="0" lang="en-US" altLang="zh-TW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70</a:t>
            </a:fld>
            <a:endParaRPr kumimoji="0" lang="en-US" altLang="zh-TW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1676400" y="23870"/>
            <a:ext cx="5943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chemeClr val="bg2"/>
                </a:solidFill>
              </a:rPr>
              <a:t>Single Purpose Aggregation Operation</a:t>
            </a:r>
            <a:endParaRPr lang="zh-TW" altLang="en-US" sz="2400" dirty="0">
              <a:solidFill>
                <a:schemeClr val="bg2"/>
              </a:solidFill>
            </a:endParaRPr>
          </a:p>
        </p:txBody>
      </p:sp>
      <p:cxnSp>
        <p:nvCxnSpPr>
          <p:cNvPr id="5" name="直線單箭頭接點 4"/>
          <p:cNvCxnSpPr/>
          <p:nvPr/>
        </p:nvCxnSpPr>
        <p:spPr bwMode="auto">
          <a:xfrm>
            <a:off x="1421922" y="609600"/>
            <a:ext cx="304800" cy="0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63701779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233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609600"/>
            <a:ext cx="8464550" cy="5762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09EE0B0-A217-404E-9718-92D1E584F136}" type="slidenum">
              <a:rPr kumimoji="0" lang="en-US" altLang="zh-TW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71</a:t>
            </a:fld>
            <a:endParaRPr kumimoji="0" lang="en-US" altLang="zh-TW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98904752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257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0" y="228600"/>
            <a:ext cx="8396288" cy="6351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09EE0B0-A217-404E-9718-92D1E584F136}" type="slidenum">
              <a:rPr kumimoji="0" lang="en-US" altLang="zh-TW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72</a:t>
            </a:fld>
            <a:endParaRPr kumimoji="0" lang="en-US" altLang="zh-TW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12159376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ctrTitle" sz="quarter"/>
          </p:nvPr>
        </p:nvSpPr>
        <p:spPr>
          <a:xfrm>
            <a:off x="914400" y="634828"/>
            <a:ext cx="4114800" cy="1676400"/>
          </a:xfrm>
        </p:spPr>
        <p:txBody>
          <a:bodyPr/>
          <a:lstStyle/>
          <a:p>
            <a:pPr algn="l"/>
            <a:r>
              <a:rPr lang="en-US" altLang="zh-TW" sz="6000" b="1" dirty="0"/>
              <a:t>MongoDB    </a:t>
            </a:r>
            <a:br>
              <a:rPr lang="en-US" altLang="zh-TW" sz="6000" b="1" dirty="0"/>
            </a:br>
            <a:r>
              <a:rPr lang="en-US" altLang="zh-TW" sz="4800" b="1" dirty="0">
                <a:solidFill>
                  <a:schemeClr val="bg2"/>
                </a:solidFill>
              </a:rPr>
              <a:t>Index</a:t>
            </a:r>
            <a:endParaRPr lang="zh-TW" altLang="en-US" sz="5400" b="1" dirty="0">
              <a:solidFill>
                <a:schemeClr val="bg2"/>
              </a:solidFill>
            </a:endParaRPr>
          </a:p>
        </p:txBody>
      </p:sp>
      <p:pic>
        <p:nvPicPr>
          <p:cNvPr id="7" name="Picture 7" descr="C:\Users\defuser\Desktop\Picture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3048000"/>
            <a:ext cx="4724400" cy="24088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1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486400" y="3403892"/>
            <a:ext cx="2989262" cy="1697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3716818" y="2402930"/>
            <a:ext cx="512238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chemeClr val="bg2"/>
                </a:solidFill>
              </a:rPr>
              <a:t>db.users.find</a:t>
            </a:r>
            <a:r>
              <a:rPr lang="en-US" sz="2400" dirty="0">
                <a:solidFill>
                  <a:schemeClr val="bg2"/>
                </a:solidFill>
              </a:rPr>
              <a:t>( { score: { “$</a:t>
            </a:r>
            <a:r>
              <a:rPr lang="en-US" sz="2400" dirty="0" err="1">
                <a:solidFill>
                  <a:schemeClr val="bg2"/>
                </a:solidFill>
              </a:rPr>
              <a:t>lt</a:t>
            </a:r>
            <a:r>
              <a:rPr lang="en-US" sz="2400" dirty="0">
                <a:solidFill>
                  <a:schemeClr val="bg2"/>
                </a:solidFill>
              </a:rPr>
              <a:t>” : 30} } ) </a:t>
            </a:r>
          </a:p>
        </p:txBody>
      </p:sp>
      <p:sp>
        <p:nvSpPr>
          <p:cNvPr id="10" name="投影片編號版面配置區 9"/>
          <p:cNvSpPr>
            <a:spLocks noGrp="1"/>
          </p:cNvSpPr>
          <p:nvPr>
            <p:ph type="sldNum" sz="quarter" idx="12"/>
          </p:nvPr>
        </p:nvSpPr>
        <p:spPr>
          <a:xfrm>
            <a:off x="8229600" y="6376987"/>
            <a:ext cx="733742" cy="457200"/>
          </a:xfrm>
        </p:spPr>
        <p:txBody>
          <a:bodyPr/>
          <a:lstStyle/>
          <a:p>
            <a:fld id="{FA0F884D-CB9F-45E2-839E-BFD23B565D22}" type="slidenum">
              <a:rPr lang="zh-TW" altLang="en-US" smtClean="0">
                <a:solidFill>
                  <a:schemeClr val="bg2"/>
                </a:solidFill>
              </a:rPr>
              <a:pPr/>
              <a:t>73</a:t>
            </a:fld>
            <a:endParaRPr lang="en-US" altLang="zh-TW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787417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FF0000"/>
                </a:solidFill>
              </a:rPr>
              <a:t>Before</a:t>
            </a:r>
            <a:r>
              <a:rPr lang="en-US"/>
              <a:t> Index</a:t>
            </a:r>
          </a:p>
        </p:txBody>
      </p:sp>
      <p:sp>
        <p:nvSpPr>
          <p:cNvPr id="72706" name="Content Placeholder 2"/>
          <p:cNvSpPr>
            <a:spLocks noGrp="1"/>
          </p:cNvSpPr>
          <p:nvPr>
            <p:ph idx="4294967295"/>
          </p:nvPr>
        </p:nvSpPr>
        <p:spPr>
          <a:xfrm>
            <a:off x="914400" y="1369276"/>
            <a:ext cx="7391400" cy="1878012"/>
          </a:xfrm>
        </p:spPr>
        <p:txBody>
          <a:bodyPr/>
          <a:lstStyle/>
          <a:p>
            <a:r>
              <a:rPr lang="en-US" sz="2800" dirty="0"/>
              <a:t>What does database normally do when we query?</a:t>
            </a:r>
          </a:p>
          <a:p>
            <a:pPr lvl="1"/>
            <a:r>
              <a:rPr lang="en-US" sz="2400" dirty="0"/>
              <a:t>MongoDB must </a:t>
            </a:r>
            <a:r>
              <a:rPr lang="en-US" sz="2400" dirty="0">
                <a:solidFill>
                  <a:srgbClr val="FF0000"/>
                </a:solidFill>
              </a:rPr>
              <a:t>scan every document</a:t>
            </a:r>
            <a:r>
              <a:rPr lang="en-US" sz="2400" dirty="0"/>
              <a:t>.</a:t>
            </a:r>
          </a:p>
          <a:p>
            <a:pPr lvl="1"/>
            <a:r>
              <a:rPr lang="en-US" sz="2400" dirty="0">
                <a:solidFill>
                  <a:srgbClr val="FF0000"/>
                </a:solidFill>
              </a:rPr>
              <a:t>Inefficient</a:t>
            </a:r>
            <a:r>
              <a:rPr lang="en-US" sz="2400" dirty="0"/>
              <a:t> because process large volume of data</a:t>
            </a:r>
          </a:p>
          <a:p>
            <a:endParaRPr lang="en-US" sz="1600" dirty="0"/>
          </a:p>
        </p:txBody>
      </p:sp>
      <p:pic>
        <p:nvPicPr>
          <p:cNvPr id="72707" name="Picture 1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573713" y="4246562"/>
            <a:ext cx="2989262" cy="1697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2708" name="Left Arrow 5"/>
          <p:cNvSpPr>
            <a:spLocks noChangeArrowheads="1"/>
          </p:cNvSpPr>
          <p:nvPr/>
        </p:nvSpPr>
        <p:spPr bwMode="auto">
          <a:xfrm>
            <a:off x="2590800" y="4945062"/>
            <a:ext cx="2830513" cy="509588"/>
          </a:xfrm>
          <a:prstGeom prst="leftArrow">
            <a:avLst>
              <a:gd name="adj1" fmla="val 50000"/>
              <a:gd name="adj2" fmla="val 50042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eaLnBrk="0" hangingPunct="0"/>
            <a:endParaRPr lang="en-US" sz="2400">
              <a:solidFill>
                <a:schemeClr val="bg2"/>
              </a:solidFill>
              <a:latin typeface="Times" pitchFamily="18" charset="0"/>
            </a:endParaRPr>
          </a:p>
        </p:txBody>
      </p:sp>
      <p:sp>
        <p:nvSpPr>
          <p:cNvPr id="72709" name="Rectangle 6"/>
          <p:cNvSpPr>
            <a:spLocks noChangeArrowheads="1"/>
          </p:cNvSpPr>
          <p:nvPr/>
        </p:nvSpPr>
        <p:spPr bwMode="auto">
          <a:xfrm>
            <a:off x="1844879" y="3478934"/>
            <a:ext cx="542718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chemeClr val="bg2"/>
                </a:solidFill>
              </a:rPr>
              <a:t>db.users.find</a:t>
            </a:r>
            <a:r>
              <a:rPr lang="en-US" sz="2400" dirty="0">
                <a:solidFill>
                  <a:schemeClr val="bg2"/>
                </a:solidFill>
              </a:rPr>
              <a:t>( { score: { “$</a:t>
            </a:r>
            <a:r>
              <a:rPr lang="en-US" sz="2400" dirty="0" err="1">
                <a:solidFill>
                  <a:schemeClr val="bg2"/>
                </a:solidFill>
              </a:rPr>
              <a:t>lt</a:t>
            </a:r>
            <a:r>
              <a:rPr lang="en-US" sz="2400" dirty="0">
                <a:solidFill>
                  <a:schemeClr val="bg2"/>
                </a:solidFill>
              </a:rPr>
              <a:t>” : 30} } ) </a:t>
            </a:r>
          </a:p>
        </p:txBody>
      </p:sp>
      <p:sp>
        <p:nvSpPr>
          <p:cNvPr id="72710" name="Up Arrow 7"/>
          <p:cNvSpPr>
            <a:spLocks noChangeArrowheads="1"/>
          </p:cNvSpPr>
          <p:nvPr/>
        </p:nvSpPr>
        <p:spPr bwMode="auto">
          <a:xfrm>
            <a:off x="1847056" y="4095637"/>
            <a:ext cx="433388" cy="538275"/>
          </a:xfrm>
          <a:prstGeom prst="upArrow">
            <a:avLst>
              <a:gd name="adj1" fmla="val 50000"/>
              <a:gd name="adj2" fmla="val 49999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eaLnBrk="0" hangingPunct="0"/>
            <a:endParaRPr lang="en-US" sz="2400">
              <a:solidFill>
                <a:schemeClr val="bg2"/>
              </a:solidFill>
              <a:latin typeface="Times" pitchFamily="18" charset="0"/>
            </a:endParaRPr>
          </a:p>
        </p:txBody>
      </p:sp>
      <p:pic>
        <p:nvPicPr>
          <p:cNvPr id="72711" name="Picture 1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73225" y="4633912"/>
            <a:ext cx="781050" cy="1047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AFED34-832D-4783-8EAF-FBE747E19456}" type="slidenum">
              <a:rPr lang="en-US" altLang="zh-TW" smtClean="0"/>
              <a:pPr/>
              <a:t>74</a:t>
            </a:fld>
            <a:endParaRPr lang="en-US" altLang="zh-TW" dirty="0"/>
          </a:p>
        </p:txBody>
      </p:sp>
      <p:sp>
        <p:nvSpPr>
          <p:cNvPr id="3" name="矩形 2"/>
          <p:cNvSpPr/>
          <p:nvPr/>
        </p:nvSpPr>
        <p:spPr>
          <a:xfrm>
            <a:off x="2859213" y="4444584"/>
            <a:ext cx="248339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scan every document and find results</a:t>
            </a:r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528620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Title 1"/>
          <p:cNvSpPr>
            <a:spLocks noGrp="1"/>
          </p:cNvSpPr>
          <p:nvPr>
            <p:ph type="title"/>
          </p:nvPr>
        </p:nvSpPr>
        <p:spPr>
          <a:xfrm>
            <a:off x="520700" y="138113"/>
            <a:ext cx="7937500" cy="1081087"/>
          </a:xfrm>
        </p:spPr>
        <p:txBody>
          <a:bodyPr/>
          <a:lstStyle/>
          <a:p>
            <a:r>
              <a:rPr lang="en-US" dirty="0"/>
              <a:t>Definition of Index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595061" y="1061395"/>
            <a:ext cx="8090695" cy="1450975"/>
          </a:xfrm>
        </p:spPr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sz="2800" dirty="0"/>
              <a:t>Definition</a:t>
            </a:r>
            <a:endParaRPr lang="en-US" dirty="0"/>
          </a:p>
          <a:p>
            <a:pPr marL="627063" lvl="1" indent="-271463" fontAlgn="auto">
              <a:spcAft>
                <a:spcPts val="0"/>
              </a:spcAft>
              <a:defRPr/>
            </a:pPr>
            <a:r>
              <a:rPr lang="en-US" sz="2000" dirty="0"/>
              <a:t>Indexes are special data structures that </a:t>
            </a:r>
            <a:r>
              <a:rPr lang="en-US" sz="2000" dirty="0">
                <a:solidFill>
                  <a:srgbClr val="FF0000"/>
                </a:solidFill>
              </a:rPr>
              <a:t>store a small portion of the collection’s data set </a:t>
            </a:r>
            <a:r>
              <a:rPr lang="en-US" sz="2000" dirty="0"/>
              <a:t>in an </a:t>
            </a:r>
            <a:r>
              <a:rPr lang="en-US" sz="2000" dirty="0">
                <a:solidFill>
                  <a:srgbClr val="FF0000"/>
                </a:solidFill>
              </a:rPr>
              <a:t>easy to traverse form</a:t>
            </a:r>
            <a:r>
              <a:rPr lang="en-US" sz="2000" dirty="0"/>
              <a:t>.</a:t>
            </a:r>
          </a:p>
          <a:p>
            <a:pPr fontAlgn="auto">
              <a:spcAft>
                <a:spcPts val="0"/>
              </a:spcAft>
              <a:buFont typeface="Wingdings 3" charset="2"/>
              <a:buChar char=""/>
              <a:defRPr/>
            </a:pPr>
            <a:endParaRPr lang="en-US" sz="1600" dirty="0"/>
          </a:p>
        </p:txBody>
      </p:sp>
      <p:sp>
        <p:nvSpPr>
          <p:cNvPr id="73731" name="TextBox 3"/>
          <p:cNvSpPr txBox="1">
            <a:spLocks noChangeArrowheads="1"/>
          </p:cNvSpPr>
          <p:nvPr/>
        </p:nvSpPr>
        <p:spPr bwMode="auto">
          <a:xfrm>
            <a:off x="1701800" y="6165821"/>
            <a:ext cx="61341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chemeClr val="bg2"/>
                </a:solidFill>
              </a:rPr>
              <a:t>Diagram of a query that uses an index to select</a:t>
            </a:r>
          </a:p>
        </p:txBody>
      </p:sp>
      <p:pic>
        <p:nvPicPr>
          <p:cNvPr id="73734" name="Picture 7" descr="C:\Users\defuser\Desktop\Picture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35682" y="2286000"/>
            <a:ext cx="7609455" cy="38798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AFED34-832D-4783-8EAF-FBE747E19456}" type="slidenum">
              <a:rPr lang="en-US" altLang="zh-TW" smtClean="0"/>
              <a:pPr/>
              <a:t>75</a:t>
            </a:fld>
            <a:endParaRPr lang="en-US" altLang="zh-TW" dirty="0"/>
          </a:p>
        </p:txBody>
      </p:sp>
      <p:pic>
        <p:nvPicPr>
          <p:cNvPr id="73733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656662" y="2038401"/>
            <a:ext cx="1115740" cy="1496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73732" name="Straight Connector 7"/>
          <p:cNvCxnSpPr>
            <a:cxnSpLocks noChangeShapeType="1"/>
          </p:cNvCxnSpPr>
          <p:nvPr/>
        </p:nvCxnSpPr>
        <p:spPr bwMode="auto">
          <a:xfrm>
            <a:off x="5389564" y="3036438"/>
            <a:ext cx="1234441" cy="9487"/>
          </a:xfrm>
          <a:prstGeom prst="line">
            <a:avLst/>
          </a:prstGeom>
          <a:ln>
            <a:headEnd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5410200" y="4405818"/>
            <a:ext cx="3048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scan index and find results</a:t>
            </a:r>
            <a:endParaRPr lang="zh-TW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257034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Index in MongoDB</a:t>
            </a:r>
          </a:p>
        </p:txBody>
      </p:sp>
      <p:pic>
        <p:nvPicPr>
          <p:cNvPr id="75783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26501" y="2819400"/>
            <a:ext cx="8318500" cy="3361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xtBox 16"/>
          <p:cNvSpPr txBox="1"/>
          <p:nvPr/>
        </p:nvSpPr>
        <p:spPr>
          <a:xfrm>
            <a:off x="838200" y="1299904"/>
            <a:ext cx="5181600" cy="2277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400" kern="0" dirty="0">
                <a:solidFill>
                  <a:schemeClr val="bg2"/>
                </a:solidFill>
              </a:rPr>
              <a:t>Types</a:t>
            </a:r>
          </a:p>
          <a:p>
            <a:pPr marL="361950" lvl="1" indent="-180975">
              <a:buFont typeface="Arial" panose="020B0604020202020204" pitchFamily="34" charset="0"/>
              <a:buChar char="•"/>
              <a:defRPr/>
            </a:pPr>
            <a:r>
              <a:rPr lang="en-US" sz="2000" kern="0" dirty="0">
                <a:solidFill>
                  <a:srgbClr val="FF0000"/>
                </a:solidFill>
              </a:rPr>
              <a:t>Single Field Indexes</a:t>
            </a:r>
          </a:p>
          <a:p>
            <a:pPr marL="361950" lvl="1" indent="-180975">
              <a:buFont typeface="Arial" panose="020B0604020202020204" pitchFamily="34" charset="0"/>
              <a:buChar char="•"/>
              <a:defRPr/>
            </a:pPr>
            <a:r>
              <a:rPr lang="en-US" sz="2000" kern="0" dirty="0">
                <a:solidFill>
                  <a:schemeClr val="bg2"/>
                </a:solidFill>
              </a:rPr>
              <a:t>Compound Field Indexes</a:t>
            </a:r>
          </a:p>
          <a:p>
            <a:pPr marL="361950" lvl="1" indent="-180975">
              <a:buFont typeface="Arial" panose="020B0604020202020204" pitchFamily="34" charset="0"/>
              <a:buChar char="•"/>
              <a:defRPr/>
            </a:pPr>
            <a:r>
              <a:rPr lang="en-US" sz="2000" kern="0" dirty="0" err="1">
                <a:solidFill>
                  <a:schemeClr val="bg2"/>
                </a:solidFill>
              </a:rPr>
              <a:t>Multikey</a:t>
            </a:r>
            <a:r>
              <a:rPr lang="en-US" sz="2000" kern="0" dirty="0">
                <a:solidFill>
                  <a:schemeClr val="bg2"/>
                </a:solidFill>
              </a:rPr>
              <a:t> Indexes</a:t>
            </a:r>
          </a:p>
          <a:p>
            <a:pPr>
              <a:defRPr/>
            </a:pPr>
            <a:endParaRPr lang="en-US" altLang="zh-TW" sz="2000" kern="0" dirty="0">
              <a:solidFill>
                <a:schemeClr val="bg2"/>
              </a:solidFill>
            </a:endParaRPr>
          </a:p>
          <a:p>
            <a:pPr>
              <a:defRPr/>
            </a:pPr>
            <a:r>
              <a:rPr lang="en-US" altLang="zh-TW" sz="2000" kern="0" dirty="0">
                <a:solidFill>
                  <a:srgbClr val="FF0000"/>
                </a:solidFill>
              </a:rPr>
              <a:t>Single Field Indexes</a:t>
            </a:r>
          </a:p>
          <a:p>
            <a:pPr lvl="1">
              <a:defRPr/>
            </a:pPr>
            <a:r>
              <a:rPr lang="en-US" altLang="zh-TW" dirty="0" err="1">
                <a:solidFill>
                  <a:schemeClr val="bg2"/>
                </a:solidFill>
              </a:rPr>
              <a:t>db.users.ensureIndex</a:t>
            </a:r>
            <a:r>
              <a:rPr lang="en-US" altLang="zh-TW" dirty="0">
                <a:solidFill>
                  <a:schemeClr val="bg2"/>
                </a:solidFill>
              </a:rPr>
              <a:t>( { score: 1 } ) 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AFED34-832D-4783-8EAF-FBE747E19456}" type="slidenum">
              <a:rPr lang="en-US" altLang="zh-TW" smtClean="0"/>
              <a:pPr/>
              <a:t>76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64444145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Title 1"/>
          <p:cNvSpPr>
            <a:spLocks noGrp="1"/>
          </p:cNvSpPr>
          <p:nvPr>
            <p:ph type="title"/>
          </p:nvPr>
        </p:nvSpPr>
        <p:spPr>
          <a:xfrm>
            <a:off x="520700" y="138113"/>
            <a:ext cx="7937500" cy="928687"/>
          </a:xfrm>
        </p:spPr>
        <p:txBody>
          <a:bodyPr/>
          <a:lstStyle/>
          <a:p>
            <a:r>
              <a:rPr lang="en-US" dirty="0"/>
              <a:t>Compound Field Index</a:t>
            </a:r>
          </a:p>
        </p:txBody>
      </p:sp>
      <p:pic>
        <p:nvPicPr>
          <p:cNvPr id="7680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85073" y="2743200"/>
            <a:ext cx="7208753" cy="33689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>
          <a:xfrm>
            <a:off x="8516710" y="6475729"/>
            <a:ext cx="590279" cy="387350"/>
          </a:xfrm>
        </p:spPr>
        <p:txBody>
          <a:bodyPr/>
          <a:lstStyle/>
          <a:p>
            <a:fld id="{E2AFED34-832D-4783-8EAF-FBE747E19456}" type="slidenum">
              <a:rPr lang="en-US" altLang="zh-TW" smtClean="0"/>
              <a:pPr/>
              <a:t>77</a:t>
            </a:fld>
            <a:endParaRPr lang="en-US" altLang="zh-TW" dirty="0"/>
          </a:p>
        </p:txBody>
      </p:sp>
      <p:sp>
        <p:nvSpPr>
          <p:cNvPr id="9" name="TextBox 16"/>
          <p:cNvSpPr txBox="1"/>
          <p:nvPr/>
        </p:nvSpPr>
        <p:spPr>
          <a:xfrm>
            <a:off x="1066800" y="1219200"/>
            <a:ext cx="5181600" cy="2277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400" kern="0" dirty="0">
                <a:solidFill>
                  <a:schemeClr val="bg2"/>
                </a:solidFill>
              </a:rPr>
              <a:t>Types</a:t>
            </a:r>
          </a:p>
          <a:p>
            <a:pPr marL="361950" lvl="1" indent="-180975">
              <a:buFont typeface="Arial" panose="020B0604020202020204" pitchFamily="34" charset="0"/>
              <a:buChar char="•"/>
              <a:defRPr/>
            </a:pPr>
            <a:r>
              <a:rPr lang="en-US" sz="2000" kern="0" dirty="0">
                <a:solidFill>
                  <a:schemeClr val="bg2"/>
                </a:solidFill>
              </a:rPr>
              <a:t>Single Field Indexes</a:t>
            </a:r>
          </a:p>
          <a:p>
            <a:pPr marL="361950" lvl="1" indent="-180975">
              <a:buFont typeface="Arial" panose="020B0604020202020204" pitchFamily="34" charset="0"/>
              <a:buChar char="•"/>
              <a:defRPr/>
            </a:pPr>
            <a:r>
              <a:rPr lang="en-US" sz="2000" kern="0" dirty="0">
                <a:solidFill>
                  <a:srgbClr val="FF0000"/>
                </a:solidFill>
              </a:rPr>
              <a:t>Compound Field Indexes</a:t>
            </a:r>
          </a:p>
          <a:p>
            <a:pPr marL="361950" lvl="1" indent="-180975">
              <a:buFont typeface="Arial" panose="020B0604020202020204" pitchFamily="34" charset="0"/>
              <a:buChar char="•"/>
              <a:defRPr/>
            </a:pPr>
            <a:r>
              <a:rPr lang="en-US" sz="2000" kern="0" dirty="0" err="1">
                <a:solidFill>
                  <a:schemeClr val="bg2"/>
                </a:solidFill>
              </a:rPr>
              <a:t>Multikey</a:t>
            </a:r>
            <a:r>
              <a:rPr lang="en-US" sz="2000" kern="0" dirty="0">
                <a:solidFill>
                  <a:schemeClr val="bg2"/>
                </a:solidFill>
              </a:rPr>
              <a:t> Indexes</a:t>
            </a:r>
          </a:p>
          <a:p>
            <a:pPr>
              <a:defRPr/>
            </a:pPr>
            <a:endParaRPr lang="en-US" altLang="zh-TW" sz="2000" kern="0" dirty="0">
              <a:solidFill>
                <a:schemeClr val="bg2"/>
              </a:solidFill>
            </a:endParaRPr>
          </a:p>
          <a:p>
            <a:pPr>
              <a:defRPr/>
            </a:pPr>
            <a:r>
              <a:rPr lang="en-US" altLang="zh-TW" sz="2000" kern="0" dirty="0">
                <a:solidFill>
                  <a:srgbClr val="FF0000"/>
                </a:solidFill>
              </a:rPr>
              <a:t>Compound Field Indexes</a:t>
            </a:r>
          </a:p>
          <a:p>
            <a:pPr lvl="1">
              <a:defRPr/>
            </a:pPr>
            <a:r>
              <a:rPr lang="en-US" altLang="zh-TW" dirty="0" err="1">
                <a:solidFill>
                  <a:schemeClr val="bg2"/>
                </a:solidFill>
              </a:rPr>
              <a:t>db.users.ensureIndex</a:t>
            </a:r>
            <a:r>
              <a:rPr lang="en-US" altLang="zh-TW" dirty="0">
                <a:solidFill>
                  <a:schemeClr val="bg2"/>
                </a:solidFill>
              </a:rPr>
              <a:t>({ userid:1, score: -1 } ) </a:t>
            </a:r>
          </a:p>
        </p:txBody>
      </p:sp>
    </p:spTree>
    <p:extLst>
      <p:ext uri="{BB962C8B-B14F-4D97-AF65-F5344CB8AC3E}">
        <p14:creationId xmlns:p14="http://schemas.microsoft.com/office/powerpoint/2010/main" val="123406645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2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20700" y="2111875"/>
            <a:ext cx="6781799" cy="43146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7826" name="Title 1"/>
          <p:cNvSpPr>
            <a:spLocks noGrp="1"/>
          </p:cNvSpPr>
          <p:nvPr>
            <p:ph type="title"/>
          </p:nvPr>
        </p:nvSpPr>
        <p:spPr>
          <a:xfrm>
            <a:off x="520700" y="138113"/>
            <a:ext cx="7937500" cy="815975"/>
          </a:xfrm>
        </p:spPr>
        <p:txBody>
          <a:bodyPr/>
          <a:lstStyle/>
          <a:p>
            <a:r>
              <a:rPr lang="en-US" dirty="0" err="1"/>
              <a:t>Multikey</a:t>
            </a:r>
            <a:r>
              <a:rPr lang="en-US" dirty="0"/>
              <a:t> Indexes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AFED34-832D-4783-8EAF-FBE747E19456}" type="slidenum">
              <a:rPr lang="en-US" altLang="zh-TW" smtClean="0"/>
              <a:pPr/>
              <a:t>78</a:t>
            </a:fld>
            <a:endParaRPr lang="en-US" altLang="zh-TW" dirty="0"/>
          </a:p>
        </p:txBody>
      </p:sp>
      <p:sp>
        <p:nvSpPr>
          <p:cNvPr id="3" name="文字方塊 2"/>
          <p:cNvSpPr txBox="1"/>
          <p:nvPr/>
        </p:nvSpPr>
        <p:spPr>
          <a:xfrm>
            <a:off x="1752600" y="3743091"/>
            <a:ext cx="3733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MongoDB creates an index key for each element in the array ‘</a:t>
            </a:r>
            <a:r>
              <a:rPr lang="en-US" altLang="zh-TW" dirty="0" err="1">
                <a:solidFill>
                  <a:srgbClr val="FF0000"/>
                </a:solidFill>
              </a:rPr>
              <a:t>addr</a:t>
            </a:r>
            <a:r>
              <a:rPr lang="en-US" altLang="zh-TW" dirty="0">
                <a:solidFill>
                  <a:srgbClr val="FF0000"/>
                </a:solidFill>
              </a:rPr>
              <a:t>’.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0" name="TextBox 16"/>
          <p:cNvSpPr txBox="1"/>
          <p:nvPr/>
        </p:nvSpPr>
        <p:spPr>
          <a:xfrm>
            <a:off x="685800" y="982447"/>
            <a:ext cx="5181600" cy="2277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400" kern="0" dirty="0">
                <a:solidFill>
                  <a:schemeClr val="bg2"/>
                </a:solidFill>
              </a:rPr>
              <a:t>Types</a:t>
            </a:r>
          </a:p>
          <a:p>
            <a:pPr marL="361950" lvl="1" indent="-180975">
              <a:buFont typeface="Arial" panose="020B0604020202020204" pitchFamily="34" charset="0"/>
              <a:buChar char="•"/>
              <a:defRPr/>
            </a:pPr>
            <a:r>
              <a:rPr lang="en-US" sz="2000" kern="0" dirty="0">
                <a:solidFill>
                  <a:schemeClr val="bg2"/>
                </a:solidFill>
              </a:rPr>
              <a:t>Single Field Indexes</a:t>
            </a:r>
          </a:p>
          <a:p>
            <a:pPr marL="361950" lvl="1" indent="-180975">
              <a:buFont typeface="Arial" panose="020B0604020202020204" pitchFamily="34" charset="0"/>
              <a:buChar char="•"/>
              <a:defRPr/>
            </a:pPr>
            <a:r>
              <a:rPr lang="en-US" sz="2000" kern="0" dirty="0">
                <a:solidFill>
                  <a:schemeClr val="bg2"/>
                </a:solidFill>
              </a:rPr>
              <a:t>Compound Field Indexes</a:t>
            </a:r>
          </a:p>
          <a:p>
            <a:pPr marL="361950" lvl="1" indent="-180975">
              <a:buFont typeface="Arial" panose="020B0604020202020204" pitchFamily="34" charset="0"/>
              <a:buChar char="•"/>
              <a:defRPr/>
            </a:pPr>
            <a:r>
              <a:rPr lang="en-US" sz="2000" kern="0" dirty="0" err="1">
                <a:solidFill>
                  <a:srgbClr val="FF0000"/>
                </a:solidFill>
              </a:rPr>
              <a:t>Multikey</a:t>
            </a:r>
            <a:r>
              <a:rPr lang="en-US" sz="2000" kern="0" dirty="0">
                <a:solidFill>
                  <a:srgbClr val="FF0000"/>
                </a:solidFill>
              </a:rPr>
              <a:t> Indexes</a:t>
            </a:r>
          </a:p>
          <a:p>
            <a:pPr>
              <a:defRPr/>
            </a:pPr>
            <a:endParaRPr lang="en-US" altLang="zh-TW" sz="2000" kern="0" dirty="0">
              <a:solidFill>
                <a:schemeClr val="bg2"/>
              </a:solidFill>
            </a:endParaRPr>
          </a:p>
          <a:p>
            <a:pPr>
              <a:defRPr/>
            </a:pPr>
            <a:r>
              <a:rPr lang="en-US" altLang="zh-TW" sz="2000" kern="0" dirty="0" err="1">
                <a:solidFill>
                  <a:srgbClr val="FF0000"/>
                </a:solidFill>
              </a:rPr>
              <a:t>Multikey</a:t>
            </a:r>
            <a:r>
              <a:rPr lang="en-US" altLang="zh-TW" sz="2000" kern="0" dirty="0">
                <a:solidFill>
                  <a:srgbClr val="FF0000"/>
                </a:solidFill>
              </a:rPr>
              <a:t> Indexes</a:t>
            </a:r>
          </a:p>
          <a:p>
            <a:pPr lvl="1">
              <a:defRPr/>
            </a:pPr>
            <a:r>
              <a:rPr lang="en-US" altLang="zh-TW" dirty="0" err="1">
                <a:solidFill>
                  <a:schemeClr val="bg2"/>
                </a:solidFill>
              </a:rPr>
              <a:t>db.users.ensureIndex</a:t>
            </a:r>
            <a:r>
              <a:rPr lang="en-US" altLang="zh-TW" dirty="0">
                <a:solidFill>
                  <a:schemeClr val="bg2"/>
                </a:solidFill>
              </a:rPr>
              <a:t>({addr.zip:1} ) </a:t>
            </a:r>
          </a:p>
        </p:txBody>
      </p:sp>
      <p:sp>
        <p:nvSpPr>
          <p:cNvPr id="11" name="文字方塊 10"/>
          <p:cNvSpPr txBox="1"/>
          <p:nvPr/>
        </p:nvSpPr>
        <p:spPr>
          <a:xfrm>
            <a:off x="5105400" y="1259642"/>
            <a:ext cx="3695701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In single field index, there is only one index key in each document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7186613" y="3806279"/>
            <a:ext cx="1676400" cy="738664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altLang="zh-TW" sz="1400" dirty="0">
                <a:solidFill>
                  <a:srgbClr val="FF0000"/>
                </a:solidFill>
              </a:rPr>
              <a:t>Two index keys, 10036 and 94301, in this document</a:t>
            </a:r>
            <a:endParaRPr lang="zh-TW" altLang="en-US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55801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Title 1"/>
          <p:cNvSpPr>
            <a:spLocks noGrp="1"/>
          </p:cNvSpPr>
          <p:nvPr>
            <p:ph type="title"/>
          </p:nvPr>
        </p:nvSpPr>
        <p:spPr>
          <a:xfrm>
            <a:off x="520700" y="138113"/>
            <a:ext cx="7937500" cy="852487"/>
          </a:xfrm>
        </p:spPr>
        <p:txBody>
          <a:bodyPr/>
          <a:lstStyle/>
          <a:p>
            <a:r>
              <a:rPr lang="en-US" dirty="0"/>
              <a:t>Index in MongoDB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914400" y="990600"/>
            <a:ext cx="7426234" cy="5578475"/>
          </a:xfrm>
        </p:spPr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sz="2800" dirty="0"/>
              <a:t>Creation index</a:t>
            </a:r>
          </a:p>
          <a:p>
            <a:pPr lvl="1" fontAlgn="auto">
              <a:spcAft>
                <a:spcPts val="0"/>
              </a:spcAft>
              <a:defRPr/>
            </a:pPr>
            <a:r>
              <a:rPr lang="en-US" sz="2400" dirty="0" err="1">
                <a:solidFill>
                  <a:schemeClr val="accent2">
                    <a:lumMod val="75000"/>
                  </a:schemeClr>
                </a:solidFill>
              </a:rPr>
              <a:t>db.users.ensureIndex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( { score: 1 } ) </a:t>
            </a:r>
          </a:p>
          <a:p>
            <a:pPr fontAlgn="auto">
              <a:spcAft>
                <a:spcPts val="0"/>
              </a:spcAft>
              <a:defRPr/>
            </a:pPr>
            <a:r>
              <a:rPr lang="en-US" sz="2800" dirty="0"/>
              <a:t>Show existing indexes</a:t>
            </a:r>
          </a:p>
          <a:p>
            <a:pPr lvl="1" fontAlgn="auto">
              <a:spcAft>
                <a:spcPts val="0"/>
              </a:spcAft>
              <a:defRPr/>
            </a:pPr>
            <a:r>
              <a:rPr lang="en-US" sz="2400" dirty="0" err="1">
                <a:solidFill>
                  <a:schemeClr val="accent2">
                    <a:lumMod val="75000"/>
                  </a:schemeClr>
                </a:solidFill>
              </a:rPr>
              <a:t>db.users.getIndexes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()</a:t>
            </a:r>
          </a:p>
          <a:p>
            <a:pPr fontAlgn="auto">
              <a:spcAft>
                <a:spcPts val="0"/>
              </a:spcAft>
              <a:defRPr/>
            </a:pPr>
            <a:r>
              <a:rPr lang="en-US" sz="2800" dirty="0"/>
              <a:t>Drop index</a:t>
            </a:r>
          </a:p>
          <a:p>
            <a:pPr lvl="1" fontAlgn="auto">
              <a:spcAft>
                <a:spcPts val="0"/>
              </a:spcAft>
              <a:defRPr/>
            </a:pPr>
            <a:r>
              <a:rPr lang="en-US" sz="2400" dirty="0" err="1">
                <a:solidFill>
                  <a:schemeClr val="accent2">
                    <a:lumMod val="75000"/>
                  </a:schemeClr>
                </a:solidFill>
              </a:rPr>
              <a:t>db.users.dropIndex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( {score: 1} ) </a:t>
            </a:r>
          </a:p>
          <a:p>
            <a:pPr fontAlgn="auto">
              <a:spcAft>
                <a:spcPts val="0"/>
              </a:spcAft>
              <a:defRPr/>
            </a:pPr>
            <a:r>
              <a:rPr lang="en-US" sz="2800" dirty="0"/>
              <a:t>Explain—Explain </a:t>
            </a:r>
          </a:p>
          <a:p>
            <a:pPr lvl="1" fontAlgn="auto">
              <a:spcAft>
                <a:spcPts val="0"/>
              </a:spcAft>
              <a:defRPr/>
            </a:pPr>
            <a:r>
              <a:rPr lang="en-US" sz="2400" dirty="0" err="1">
                <a:solidFill>
                  <a:schemeClr val="accent2">
                    <a:lumMod val="75000"/>
                  </a:schemeClr>
                </a:solidFill>
              </a:rPr>
              <a:t>db.users.find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().explain()</a:t>
            </a:r>
          </a:p>
          <a:p>
            <a:pPr lvl="1" fontAlgn="auto">
              <a:spcAft>
                <a:spcPts val="0"/>
              </a:spcAft>
              <a:defRPr/>
            </a:pPr>
            <a:r>
              <a:rPr lang="en-US" sz="2000" dirty="0"/>
              <a:t>Returns a document that describes </a:t>
            </a:r>
            <a:r>
              <a:rPr lang="en-US" sz="2000" dirty="0">
                <a:solidFill>
                  <a:srgbClr val="FF0000"/>
                </a:solidFill>
              </a:rPr>
              <a:t>the process and indexes</a:t>
            </a:r>
          </a:p>
          <a:p>
            <a:pPr fontAlgn="auto">
              <a:spcAft>
                <a:spcPts val="0"/>
              </a:spcAft>
              <a:defRPr/>
            </a:pPr>
            <a:r>
              <a:rPr lang="en-US" sz="2800" dirty="0"/>
              <a:t>Hint</a:t>
            </a:r>
          </a:p>
          <a:p>
            <a:pPr lvl="1" fontAlgn="auto">
              <a:spcAft>
                <a:spcPts val="0"/>
              </a:spcAft>
              <a:defRPr/>
            </a:pPr>
            <a:r>
              <a:rPr lang="en-US" sz="2400" dirty="0" err="1">
                <a:solidFill>
                  <a:schemeClr val="accent2">
                    <a:lumMod val="75000"/>
                  </a:schemeClr>
                </a:solidFill>
              </a:rPr>
              <a:t>db.users.find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().hint({score: 1})</a:t>
            </a:r>
          </a:p>
          <a:p>
            <a:pPr lvl="1" fontAlgn="auto">
              <a:spcAft>
                <a:spcPts val="0"/>
              </a:spcAft>
              <a:defRPr/>
            </a:pPr>
            <a:r>
              <a:rPr lang="en-US" sz="2000" dirty="0" err="1"/>
              <a:t>Overide</a:t>
            </a:r>
            <a:r>
              <a:rPr lang="en-US" sz="2000" dirty="0"/>
              <a:t> </a:t>
            </a:r>
            <a:r>
              <a:rPr lang="en-US" sz="2000" dirty="0" err="1"/>
              <a:t>MongoDB’s</a:t>
            </a:r>
            <a:r>
              <a:rPr lang="en-US" sz="2000" dirty="0"/>
              <a:t> default index selection</a:t>
            </a:r>
          </a:p>
          <a:p>
            <a:pPr lvl="1" fontAlgn="auto">
              <a:spcAft>
                <a:spcPts val="0"/>
              </a:spcAft>
              <a:buFont typeface="Wingdings 3" charset="2"/>
              <a:buChar char=""/>
              <a:defRPr/>
            </a:pPr>
            <a:endParaRPr lang="en-US" sz="1400" dirty="0"/>
          </a:p>
          <a:p>
            <a:pPr lvl="1" fontAlgn="auto">
              <a:spcAft>
                <a:spcPts val="0"/>
              </a:spcAft>
              <a:buFont typeface="Wingdings 3" charset="2"/>
              <a:buChar char=""/>
              <a:defRPr/>
            </a:pPr>
            <a:endParaRPr lang="en-US" sz="1000" b="1" dirty="0"/>
          </a:p>
          <a:p>
            <a:pPr fontAlgn="auto">
              <a:spcAft>
                <a:spcPts val="0"/>
              </a:spcAft>
              <a:buFont typeface="Wingdings 3" charset="2"/>
              <a:buChar char=""/>
              <a:defRPr/>
            </a:pPr>
            <a:endParaRPr lang="en-US" sz="2200" dirty="0"/>
          </a:p>
          <a:p>
            <a:pPr fontAlgn="auto">
              <a:spcAft>
                <a:spcPts val="0"/>
              </a:spcAft>
              <a:buFont typeface="Wingdings 3" charset="2"/>
              <a:buChar char=""/>
              <a:defRPr/>
            </a:pPr>
            <a:endParaRPr lang="en-US" sz="1600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2AFED34-832D-4783-8EAF-FBE747E19456}" type="slidenum">
              <a:rPr kumimoji="0" lang="en-US" altLang="zh-TW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79</a:t>
            </a:fld>
            <a:endParaRPr kumimoji="0" lang="en-US" altLang="zh-TW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568569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0862" y="228600"/>
            <a:ext cx="7937500" cy="852487"/>
          </a:xfrm>
        </p:spPr>
        <p:txBody>
          <a:bodyPr/>
          <a:lstStyle/>
          <a:p>
            <a:r>
              <a:rPr lang="en-US" dirty="0"/>
              <a:t>Characteristics of NOSQL Systems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0862" y="1143000"/>
            <a:ext cx="8042275" cy="4724400"/>
          </a:xfrm>
        </p:spPr>
        <p:txBody>
          <a:bodyPr>
            <a:noAutofit/>
          </a:bodyPr>
          <a:lstStyle/>
          <a:p>
            <a:pPr>
              <a:buFont typeface="Symbol" panose="05050102010706020507" pitchFamily="18" charset="2"/>
              <a:buChar char="·"/>
            </a:pPr>
            <a:r>
              <a:rPr lang="en-US" sz="2800" dirty="0"/>
              <a:t>Related to </a:t>
            </a:r>
            <a:r>
              <a:rPr lang="en-US" sz="2800" dirty="0">
                <a:solidFill>
                  <a:srgbClr val="FF0000"/>
                </a:solidFill>
              </a:rPr>
              <a:t>distributed database systems</a:t>
            </a:r>
          </a:p>
          <a:p>
            <a:pPr lvl="1">
              <a:buFont typeface="Symbol" panose="05050102010706020507" pitchFamily="18" charset="2"/>
              <a:buChar char="-"/>
            </a:pPr>
            <a:r>
              <a:rPr lang="en-US" altLang="zh-TW" sz="2400" dirty="0"/>
              <a:t>Scalability: horizontal and vertical</a:t>
            </a:r>
          </a:p>
          <a:p>
            <a:pPr lvl="1">
              <a:buFont typeface="Symbol" panose="05050102010706020507" pitchFamily="18" charset="2"/>
              <a:buChar char="-"/>
            </a:pPr>
            <a:r>
              <a:rPr lang="en-US" altLang="zh-TW" sz="2400" dirty="0"/>
              <a:t>Availability, replication and eventual consistency</a:t>
            </a:r>
          </a:p>
          <a:p>
            <a:pPr lvl="1">
              <a:buFont typeface="Symbol" panose="05050102010706020507" pitchFamily="18" charset="2"/>
              <a:buChar char="-"/>
            </a:pPr>
            <a:r>
              <a:rPr lang="en-US" altLang="zh-TW" sz="2400" dirty="0"/>
              <a:t>Replication models</a:t>
            </a:r>
          </a:p>
          <a:p>
            <a:pPr lvl="1">
              <a:buFont typeface="Symbol" panose="05050102010706020507" pitchFamily="18" charset="2"/>
              <a:buChar char="-"/>
            </a:pPr>
            <a:r>
              <a:rPr lang="en-US" altLang="zh-TW" sz="2400" dirty="0" err="1"/>
              <a:t>Sharding</a:t>
            </a:r>
            <a:r>
              <a:rPr lang="en-US" altLang="zh-TW" sz="2400" dirty="0"/>
              <a:t> of files</a:t>
            </a:r>
          </a:p>
          <a:p>
            <a:pPr lvl="1">
              <a:buFont typeface="Symbol" panose="05050102010706020507" pitchFamily="18" charset="2"/>
              <a:buChar char="-"/>
            </a:pPr>
            <a:r>
              <a:rPr lang="en-US" altLang="zh-TW" sz="2400" dirty="0"/>
              <a:t>High-performance data access</a:t>
            </a:r>
          </a:p>
          <a:p>
            <a:pPr>
              <a:spcBef>
                <a:spcPts val="1200"/>
              </a:spcBef>
              <a:buFont typeface="Symbol" panose="05050102010706020507" pitchFamily="18" charset="2"/>
              <a:buChar char="·"/>
            </a:pPr>
            <a:r>
              <a:rPr lang="en-US" altLang="zh-TW" sz="2800" dirty="0"/>
              <a:t>Related to </a:t>
            </a:r>
            <a:r>
              <a:rPr lang="en-US" altLang="zh-TW" sz="2800" dirty="0">
                <a:solidFill>
                  <a:srgbClr val="FF0000"/>
                </a:solidFill>
              </a:rPr>
              <a:t>data models </a:t>
            </a:r>
            <a:r>
              <a:rPr lang="en-US" altLang="zh-TW" sz="2800" dirty="0"/>
              <a:t>and </a:t>
            </a:r>
            <a:r>
              <a:rPr lang="en-US" altLang="zh-TW" sz="2800" dirty="0">
                <a:solidFill>
                  <a:srgbClr val="FF0000"/>
                </a:solidFill>
              </a:rPr>
              <a:t>query languages</a:t>
            </a:r>
            <a:endParaRPr lang="en-US" sz="2800" dirty="0">
              <a:solidFill>
                <a:srgbClr val="FF0000"/>
              </a:solidFill>
            </a:endParaRPr>
          </a:p>
          <a:p>
            <a:pPr lvl="1">
              <a:buFont typeface="Symbol" panose="05050102010706020507" pitchFamily="18" charset="2"/>
              <a:buChar char="-"/>
            </a:pPr>
            <a:r>
              <a:rPr lang="en-US" altLang="zh-TW" sz="2400" dirty="0"/>
              <a:t>Not requiring a schema</a:t>
            </a:r>
          </a:p>
          <a:p>
            <a:pPr lvl="1">
              <a:buFont typeface="Symbol" panose="05050102010706020507" pitchFamily="18" charset="2"/>
              <a:buChar char="-"/>
            </a:pPr>
            <a:r>
              <a:rPr lang="en-US" altLang="zh-TW" sz="2400" dirty="0"/>
              <a:t>Less powerful query language</a:t>
            </a:r>
          </a:p>
          <a:p>
            <a:pPr lvl="1">
              <a:buFont typeface="Symbol" panose="05050102010706020507" pitchFamily="18" charset="2"/>
              <a:buChar char="-"/>
            </a:pPr>
            <a:r>
              <a:rPr lang="en-US" altLang="zh-TW" sz="2400" dirty="0"/>
              <a:t>Versioning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229599" y="6445250"/>
            <a:ext cx="862013" cy="387350"/>
          </a:xfrm>
        </p:spPr>
        <p:txBody>
          <a:bodyPr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02111984F565}" type="slidenum">
              <a:rPr kumimoji="0" lang="en-US" sz="21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entury Gothic" panose="020B0502020202020204"/>
                <a:ea typeface="Arial Unicode MS" panose="020B0604020202020204" pitchFamily="34" charset="-120"/>
                <a:cs typeface="Arial" charset="0"/>
              </a:rPr>
              <a:pPr marL="0" marR="0" lvl="0" indent="0" algn="ct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21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entury Gothic" panose="020B0502020202020204"/>
              <a:ea typeface="Arial Unicode MS" panose="020B0604020202020204" pitchFamily="34" charset="-12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9329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9" name="Title 1"/>
          <p:cNvSpPr>
            <a:spLocks noGrp="1"/>
          </p:cNvSpPr>
          <p:nvPr>
            <p:ph type="title"/>
          </p:nvPr>
        </p:nvSpPr>
        <p:spPr>
          <a:xfrm>
            <a:off x="520700" y="138113"/>
            <a:ext cx="7937500" cy="928687"/>
          </a:xfrm>
        </p:spPr>
        <p:txBody>
          <a:bodyPr/>
          <a:lstStyle/>
          <a:p>
            <a:r>
              <a:rPr lang="en-US" dirty="0"/>
              <a:t>Demo of indexes in MongoDB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4294967295"/>
          </p:nvPr>
        </p:nvSpPr>
        <p:spPr>
          <a:xfrm>
            <a:off x="762000" y="1219200"/>
            <a:ext cx="5867400" cy="5181600"/>
          </a:xfrm>
          <a:noFill/>
        </p:spPr>
        <p:txBody>
          <a:bodyPr rtlCol="0">
            <a:no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sz="2400" dirty="0"/>
              <a:t>Import Data</a:t>
            </a:r>
          </a:p>
          <a:p>
            <a:pPr fontAlgn="auto">
              <a:spcAft>
                <a:spcPts val="0"/>
              </a:spcAft>
              <a:defRPr/>
            </a:pPr>
            <a:r>
              <a:rPr lang="en-US" sz="2400" dirty="0"/>
              <a:t>Create Index</a:t>
            </a:r>
          </a:p>
          <a:p>
            <a:pPr marL="627063" lvl="1" indent="-169863" fontAlgn="auto">
              <a:spcAft>
                <a:spcPts val="0"/>
              </a:spcAft>
              <a:defRPr/>
            </a:pPr>
            <a:r>
              <a:rPr lang="en-US" sz="2000" dirty="0"/>
              <a:t>Single Field Index</a:t>
            </a:r>
          </a:p>
          <a:p>
            <a:pPr marL="627063" lvl="1" indent="-169863" fontAlgn="auto">
              <a:spcAft>
                <a:spcPts val="0"/>
              </a:spcAft>
              <a:defRPr/>
            </a:pPr>
            <a:r>
              <a:rPr lang="en-US" sz="2000" dirty="0"/>
              <a:t>Compound Field Indexes</a:t>
            </a:r>
          </a:p>
          <a:p>
            <a:pPr marL="627063" lvl="1" indent="-169863" fontAlgn="auto">
              <a:spcAft>
                <a:spcPts val="0"/>
              </a:spcAft>
              <a:defRPr/>
            </a:pPr>
            <a:r>
              <a:rPr lang="en-US" sz="2000" dirty="0" err="1"/>
              <a:t>Multikey</a:t>
            </a:r>
            <a:r>
              <a:rPr lang="en-US" sz="2000" dirty="0"/>
              <a:t> Indexes</a:t>
            </a:r>
          </a:p>
          <a:p>
            <a:pPr fontAlgn="auto">
              <a:spcAft>
                <a:spcPts val="0"/>
              </a:spcAft>
              <a:defRPr/>
            </a:pPr>
            <a:r>
              <a:rPr lang="en-US" sz="2400" dirty="0"/>
              <a:t>Show Existing Index</a:t>
            </a:r>
          </a:p>
          <a:p>
            <a:pPr fontAlgn="auto">
              <a:spcAft>
                <a:spcPts val="0"/>
              </a:spcAft>
              <a:defRPr/>
            </a:pPr>
            <a:r>
              <a:rPr lang="en-US" sz="2400" dirty="0"/>
              <a:t>Hint</a:t>
            </a:r>
          </a:p>
          <a:p>
            <a:pPr marL="627063" lvl="1" indent="-169863" fontAlgn="auto">
              <a:spcAft>
                <a:spcPts val="0"/>
              </a:spcAft>
              <a:defRPr/>
            </a:pPr>
            <a:r>
              <a:rPr lang="en-US" sz="2000" dirty="0"/>
              <a:t>Single Field Index</a:t>
            </a:r>
          </a:p>
          <a:p>
            <a:pPr marL="627063" lvl="1" indent="-169863" fontAlgn="auto">
              <a:spcAft>
                <a:spcPts val="0"/>
              </a:spcAft>
              <a:defRPr/>
            </a:pPr>
            <a:r>
              <a:rPr lang="en-US" sz="2000" dirty="0"/>
              <a:t>Compound Field Indexes</a:t>
            </a:r>
          </a:p>
          <a:p>
            <a:pPr marL="627063" lvl="1" indent="-169863" fontAlgn="auto">
              <a:spcAft>
                <a:spcPts val="0"/>
              </a:spcAft>
              <a:defRPr/>
            </a:pPr>
            <a:r>
              <a:rPr lang="en-US" sz="2000" dirty="0" err="1"/>
              <a:t>Multikey</a:t>
            </a:r>
            <a:r>
              <a:rPr lang="en-US" sz="2000" dirty="0"/>
              <a:t> Indexes</a:t>
            </a:r>
          </a:p>
          <a:p>
            <a:pPr fontAlgn="auto">
              <a:spcAft>
                <a:spcPts val="0"/>
              </a:spcAft>
              <a:defRPr/>
            </a:pPr>
            <a:r>
              <a:rPr lang="en-US" sz="2400" dirty="0"/>
              <a:t>Explain</a:t>
            </a:r>
          </a:p>
          <a:p>
            <a:pPr fontAlgn="auto">
              <a:spcAft>
                <a:spcPts val="0"/>
              </a:spcAft>
              <a:defRPr/>
            </a:pPr>
            <a:r>
              <a:rPr lang="en-US" sz="2400" dirty="0"/>
              <a:t>Compare with data without indexes</a:t>
            </a:r>
          </a:p>
        </p:txBody>
      </p:sp>
      <p:pic>
        <p:nvPicPr>
          <p:cNvPr id="6" name="Picture 1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29200" y="3124200"/>
            <a:ext cx="2989262" cy="1697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AFED34-832D-4783-8EAF-FBE747E19456}" type="slidenum">
              <a:rPr lang="en-US" altLang="zh-TW" smtClean="0"/>
              <a:pPr/>
              <a:t>80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42306545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 Data: zips Collection</a:t>
            </a:r>
          </a:p>
        </p:txBody>
      </p:sp>
      <p:pic>
        <p:nvPicPr>
          <p:cNvPr id="78851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1524000"/>
            <a:ext cx="8576304" cy="3536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AFED34-832D-4783-8EAF-FBE747E19456}" type="slidenum">
              <a:rPr lang="en-US" altLang="zh-TW" smtClean="0"/>
              <a:pPr/>
              <a:t>81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58313320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Index</a:t>
            </a:r>
          </a:p>
        </p:txBody>
      </p:sp>
      <p:pic>
        <p:nvPicPr>
          <p:cNvPr id="79875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17033" y="3068637"/>
            <a:ext cx="7641167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685800" y="1263650"/>
            <a:ext cx="5257800" cy="1250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60000"/>
              <a:buFont typeface="Wingdings" panose="05000000000000000000" pitchFamily="2" charset="2"/>
              <a:buChar char="l"/>
              <a:defRPr sz="3200">
                <a:solidFill>
                  <a:schemeClr val="bg2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sz="280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60000"/>
              <a:buFont typeface="Wingdings" panose="05000000000000000000" pitchFamily="2" charset="2"/>
              <a:buChar char="l"/>
              <a:defRPr sz="240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sz="200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Arial" panose="020B0604020202020204" pitchFamily="34" charset="0"/>
              <a:buChar char="•"/>
              <a:defRPr sz="200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+mn-lt"/>
              </a:defRPr>
            </a:lvl9pPr>
          </a:lstStyle>
          <a:p>
            <a:pPr marL="444500" indent="-387350" fontAlgn="auto">
              <a:spcAft>
                <a:spcPts val="0"/>
              </a:spcAft>
              <a:defRPr/>
            </a:pPr>
            <a:r>
              <a:rPr lang="en-US" sz="2400" kern="0" dirty="0"/>
              <a:t>Single Field Index</a:t>
            </a:r>
          </a:p>
          <a:p>
            <a:pPr marL="444500" indent="-387350" fontAlgn="auto">
              <a:spcAft>
                <a:spcPts val="0"/>
              </a:spcAft>
              <a:defRPr/>
            </a:pPr>
            <a:r>
              <a:rPr lang="en-US" sz="2400" kern="0" dirty="0"/>
              <a:t>Compound Field Indexes</a:t>
            </a:r>
          </a:p>
          <a:p>
            <a:pPr marL="444500" indent="-387350" fontAlgn="auto">
              <a:spcAft>
                <a:spcPts val="0"/>
              </a:spcAft>
              <a:defRPr/>
            </a:pPr>
            <a:r>
              <a:rPr lang="en-US" sz="2400" kern="0" dirty="0"/>
              <a:t>Multikey Indexes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AFED34-832D-4783-8EAF-FBE747E19456}" type="slidenum">
              <a:rPr lang="en-US" altLang="zh-TW" smtClean="0"/>
              <a:pPr/>
              <a:t>82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48721818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7" name="Title 1"/>
          <p:cNvSpPr>
            <a:spLocks noGrp="1"/>
          </p:cNvSpPr>
          <p:nvPr>
            <p:ph type="title"/>
          </p:nvPr>
        </p:nvSpPr>
        <p:spPr>
          <a:xfrm>
            <a:off x="520700" y="138113"/>
            <a:ext cx="7937500" cy="944743"/>
          </a:xfrm>
        </p:spPr>
        <p:txBody>
          <a:bodyPr/>
          <a:lstStyle/>
          <a:p>
            <a:r>
              <a:rPr lang="en-US" sz="5400" dirty="0"/>
              <a:t>Show Existing Index</a:t>
            </a:r>
          </a:p>
        </p:txBody>
      </p:sp>
      <p:pic>
        <p:nvPicPr>
          <p:cNvPr id="80899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86200" y="1143000"/>
            <a:ext cx="3810000" cy="55705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AFED34-832D-4783-8EAF-FBE747E19456}" type="slidenum">
              <a:rPr lang="en-US" altLang="zh-TW" smtClean="0"/>
              <a:pPr/>
              <a:t>83</a:t>
            </a:fld>
            <a:endParaRPr lang="en-US" altLang="zh-TW" dirty="0"/>
          </a:p>
        </p:txBody>
      </p:sp>
      <p:sp>
        <p:nvSpPr>
          <p:cNvPr id="2" name="文字方塊 1"/>
          <p:cNvSpPr txBox="1"/>
          <p:nvPr/>
        </p:nvSpPr>
        <p:spPr>
          <a:xfrm>
            <a:off x="228600" y="1143000"/>
            <a:ext cx="3429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DB: blog</a:t>
            </a:r>
          </a:p>
          <a:p>
            <a:r>
              <a:rPr lang="en-US" altLang="zh-TW" dirty="0">
                <a:solidFill>
                  <a:srgbClr val="FF0000"/>
                </a:solidFill>
              </a:rPr>
              <a:t>Collection: zips</a:t>
            </a:r>
          </a:p>
          <a:p>
            <a:endParaRPr lang="en-US" altLang="zh-TW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rgbClr val="FF0000"/>
                </a:solidFill>
              </a:rPr>
              <a:t>One identifier index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rgbClr val="FF0000"/>
                </a:solidFill>
              </a:rPr>
              <a:t>Three user defined indices.</a:t>
            </a:r>
            <a:endParaRPr lang="zh-TW" altLang="en-US" dirty="0">
              <a:solidFill>
                <a:srgbClr val="FF0000"/>
              </a:solidFill>
            </a:endParaRPr>
          </a:p>
        </p:txBody>
      </p:sp>
      <p:cxnSp>
        <p:nvCxnSpPr>
          <p:cNvPr id="5" name="直線單箭頭接點 4"/>
          <p:cNvCxnSpPr/>
          <p:nvPr/>
        </p:nvCxnSpPr>
        <p:spPr bwMode="auto">
          <a:xfrm flipV="1">
            <a:off x="2895600" y="1981200"/>
            <a:ext cx="914400" cy="15240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bg2"/>
            </a:solidFill>
            <a:prstDash val="solid"/>
            <a:miter lim="800000"/>
            <a:headEnd type="none" w="med" len="med"/>
            <a:tailEnd type="triangle"/>
          </a:ln>
          <a:effectLst/>
        </p:spPr>
      </p:cxnSp>
      <p:cxnSp>
        <p:nvCxnSpPr>
          <p:cNvPr id="8" name="直線單箭頭接點 7"/>
          <p:cNvCxnSpPr/>
          <p:nvPr/>
        </p:nvCxnSpPr>
        <p:spPr bwMode="auto">
          <a:xfrm>
            <a:off x="3124200" y="2620328"/>
            <a:ext cx="685800" cy="351472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bg2"/>
            </a:solidFill>
            <a:prstDash val="solid"/>
            <a:miter lim="800000"/>
            <a:headEnd type="none" w="med" len="med"/>
            <a:tailEnd type="triangle"/>
          </a:ln>
          <a:effectLst/>
        </p:spPr>
      </p:cxnSp>
      <p:cxnSp>
        <p:nvCxnSpPr>
          <p:cNvPr id="11" name="直線單箭頭接點 10"/>
          <p:cNvCxnSpPr/>
          <p:nvPr/>
        </p:nvCxnSpPr>
        <p:spPr bwMode="auto">
          <a:xfrm>
            <a:off x="3124200" y="2620328"/>
            <a:ext cx="685800" cy="1570672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bg2"/>
            </a:solidFill>
            <a:prstDash val="solid"/>
            <a:miter lim="800000"/>
            <a:headEnd type="none" w="med" len="med"/>
            <a:tailEnd type="triangle"/>
          </a:ln>
          <a:effectLst/>
        </p:spPr>
      </p:cxnSp>
      <p:cxnSp>
        <p:nvCxnSpPr>
          <p:cNvPr id="14" name="直線單箭頭接點 13"/>
          <p:cNvCxnSpPr/>
          <p:nvPr/>
        </p:nvCxnSpPr>
        <p:spPr bwMode="auto">
          <a:xfrm>
            <a:off x="3124200" y="2620328"/>
            <a:ext cx="685800" cy="2942272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bg2"/>
            </a:solidFill>
            <a:prstDash val="solid"/>
            <a:miter lim="800000"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135638064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Title 1"/>
          <p:cNvSpPr>
            <a:spLocks noGrp="1"/>
          </p:cNvSpPr>
          <p:nvPr>
            <p:ph type="title"/>
          </p:nvPr>
        </p:nvSpPr>
        <p:spPr>
          <a:xfrm>
            <a:off x="520700" y="138113"/>
            <a:ext cx="7937500" cy="928687"/>
          </a:xfrm>
        </p:spPr>
        <p:txBody>
          <a:bodyPr/>
          <a:lstStyle/>
          <a:p>
            <a:r>
              <a:rPr lang="en-US" sz="5400" dirty="0"/>
              <a:t>Hint</a:t>
            </a:r>
            <a:endParaRPr lang="en-US" dirty="0"/>
          </a:p>
        </p:txBody>
      </p:sp>
      <p:pic>
        <p:nvPicPr>
          <p:cNvPr id="81923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0269" y="2895600"/>
            <a:ext cx="8518362" cy="312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609600" y="990600"/>
            <a:ext cx="640080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60000"/>
              <a:buFont typeface="Wingdings" panose="05000000000000000000" pitchFamily="2" charset="2"/>
              <a:buChar char="l"/>
              <a:defRPr sz="3200">
                <a:solidFill>
                  <a:schemeClr val="bg2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sz="280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60000"/>
              <a:buFont typeface="Wingdings" panose="05000000000000000000" pitchFamily="2" charset="2"/>
              <a:buChar char="l"/>
              <a:defRPr sz="240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sz="200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Arial" panose="020B0604020202020204" pitchFamily="34" charset="0"/>
              <a:buChar char="•"/>
              <a:defRPr sz="200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+mn-lt"/>
              </a:defRPr>
            </a:lvl9pPr>
          </a:lstStyle>
          <a:p>
            <a:pPr fontAlgn="auto">
              <a:spcAft>
                <a:spcPts val="0"/>
              </a:spcAft>
              <a:defRPr/>
            </a:pPr>
            <a:r>
              <a:rPr lang="en-US" sz="2400" kern="0" dirty="0">
                <a:solidFill>
                  <a:srgbClr val="FF0000"/>
                </a:solidFill>
              </a:rPr>
              <a:t>Hint: </a:t>
            </a:r>
            <a:r>
              <a:rPr lang="en-US" altLang="zh-TW" sz="2400" dirty="0">
                <a:solidFill>
                  <a:srgbClr val="FF0000"/>
                </a:solidFill>
              </a:rPr>
              <a:t>force MongoDB to use the specified index</a:t>
            </a:r>
            <a:endParaRPr lang="en-US" sz="2400" kern="0" dirty="0">
              <a:solidFill>
                <a:srgbClr val="FF0000"/>
              </a:solidFill>
            </a:endParaRPr>
          </a:p>
          <a:p>
            <a:pPr marL="627063" lvl="1" indent="-269875" fontAlgn="auto">
              <a:spcAft>
                <a:spcPts val="0"/>
              </a:spcAft>
              <a:defRPr/>
            </a:pPr>
            <a:r>
              <a:rPr lang="en-US" sz="2000" kern="0" dirty="0">
                <a:solidFill>
                  <a:srgbClr val="FF0000"/>
                </a:solidFill>
              </a:rPr>
              <a:t>Single Field Index</a:t>
            </a:r>
          </a:p>
          <a:p>
            <a:pPr marL="627063" lvl="1" indent="-269875" fontAlgn="auto">
              <a:spcAft>
                <a:spcPts val="0"/>
              </a:spcAft>
              <a:defRPr/>
            </a:pPr>
            <a:r>
              <a:rPr lang="en-US" sz="2000" kern="0" dirty="0"/>
              <a:t>Compound Field Indexes</a:t>
            </a:r>
          </a:p>
          <a:p>
            <a:pPr marL="627063" lvl="1" indent="-269875" fontAlgn="auto">
              <a:spcAft>
                <a:spcPts val="0"/>
              </a:spcAft>
              <a:defRPr/>
            </a:pPr>
            <a:r>
              <a:rPr lang="en-US" sz="2000" kern="0" dirty="0"/>
              <a:t>Multikey Indexes</a:t>
            </a:r>
            <a:endParaRPr lang="en-US" sz="1800" kern="0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AFED34-832D-4783-8EAF-FBE747E19456}" type="slidenum">
              <a:rPr lang="en-US" altLang="zh-TW" smtClean="0"/>
              <a:pPr/>
              <a:t>84</a:t>
            </a:fld>
            <a:endParaRPr lang="en-US" altLang="zh-TW" dirty="0"/>
          </a:p>
        </p:txBody>
      </p:sp>
      <p:cxnSp>
        <p:nvCxnSpPr>
          <p:cNvPr id="4" name="直線單箭頭接點 3"/>
          <p:cNvCxnSpPr/>
          <p:nvPr/>
        </p:nvCxnSpPr>
        <p:spPr bwMode="auto">
          <a:xfrm>
            <a:off x="5029200" y="2310185"/>
            <a:ext cx="152400" cy="509215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triangle"/>
          </a:ln>
          <a:effectLst/>
        </p:spPr>
      </p:cxnSp>
      <p:sp>
        <p:nvSpPr>
          <p:cNvPr id="5" name="文字方塊 4"/>
          <p:cNvSpPr txBox="1"/>
          <p:nvPr/>
        </p:nvSpPr>
        <p:spPr>
          <a:xfrm>
            <a:off x="4648200" y="1940853"/>
            <a:ext cx="342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Pop in decreasing order</a:t>
            </a:r>
            <a:endParaRPr lang="zh-TW" altLang="en-US" dirty="0">
              <a:solidFill>
                <a:srgbClr val="FF0000"/>
              </a:solidFill>
            </a:endParaRPr>
          </a:p>
        </p:txBody>
      </p:sp>
      <p:cxnSp>
        <p:nvCxnSpPr>
          <p:cNvPr id="8" name="直線單箭頭接點 7"/>
          <p:cNvCxnSpPr/>
          <p:nvPr/>
        </p:nvCxnSpPr>
        <p:spPr bwMode="auto">
          <a:xfrm flipH="1">
            <a:off x="3352800" y="2310185"/>
            <a:ext cx="1676400" cy="509215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97553311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5" name="Title 1"/>
          <p:cNvSpPr>
            <a:spLocks noGrp="1"/>
          </p:cNvSpPr>
          <p:nvPr>
            <p:ph type="title"/>
          </p:nvPr>
        </p:nvSpPr>
        <p:spPr>
          <a:xfrm>
            <a:off x="520700" y="138113"/>
            <a:ext cx="7937500" cy="1004887"/>
          </a:xfrm>
        </p:spPr>
        <p:txBody>
          <a:bodyPr/>
          <a:lstStyle/>
          <a:p>
            <a:r>
              <a:rPr lang="en-US" sz="5400" dirty="0"/>
              <a:t>Hint</a:t>
            </a:r>
            <a:endParaRPr lang="en-US" dirty="0"/>
          </a:p>
        </p:txBody>
      </p:sp>
      <p:pic>
        <p:nvPicPr>
          <p:cNvPr id="82947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3048000"/>
            <a:ext cx="8600393" cy="32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762000" y="921589"/>
            <a:ext cx="586740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60000"/>
              <a:buFont typeface="Wingdings" panose="05000000000000000000" pitchFamily="2" charset="2"/>
              <a:buChar char="l"/>
              <a:defRPr sz="3200">
                <a:solidFill>
                  <a:schemeClr val="bg2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sz="280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60000"/>
              <a:buFont typeface="Wingdings" panose="05000000000000000000" pitchFamily="2" charset="2"/>
              <a:buChar char="l"/>
              <a:defRPr sz="240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sz="200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Arial" panose="020B0604020202020204" pitchFamily="34" charset="0"/>
              <a:buChar char="•"/>
              <a:defRPr sz="200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+mn-lt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kern="0" dirty="0"/>
              <a:t>Hint</a:t>
            </a:r>
          </a:p>
          <a:p>
            <a:pPr marL="627063" lvl="1" indent="-36036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kern="0" dirty="0"/>
              <a:t>Single Field Index</a:t>
            </a:r>
          </a:p>
          <a:p>
            <a:pPr marL="627063" lvl="1" indent="-36036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kern="0" dirty="0">
                <a:solidFill>
                  <a:srgbClr val="FF0000"/>
                </a:solidFill>
              </a:rPr>
              <a:t>Compound Field Indexes</a:t>
            </a:r>
          </a:p>
          <a:p>
            <a:pPr marL="627063" lvl="1" indent="-36036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kern="0" dirty="0"/>
              <a:t>Multikey Indexes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AFED34-832D-4783-8EAF-FBE747E19456}" type="slidenum">
              <a:rPr lang="en-US" altLang="zh-TW" smtClean="0"/>
              <a:pPr/>
              <a:t>85</a:t>
            </a:fld>
            <a:endParaRPr lang="en-US" altLang="zh-TW" dirty="0"/>
          </a:p>
        </p:txBody>
      </p:sp>
      <p:cxnSp>
        <p:nvCxnSpPr>
          <p:cNvPr id="4" name="直線單箭頭接點 3"/>
          <p:cNvCxnSpPr/>
          <p:nvPr/>
        </p:nvCxnSpPr>
        <p:spPr bwMode="auto">
          <a:xfrm>
            <a:off x="5105400" y="2438400"/>
            <a:ext cx="1295400" cy="53340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triangle"/>
          </a:ln>
          <a:effectLst/>
        </p:spPr>
      </p:cxnSp>
      <p:cxnSp>
        <p:nvCxnSpPr>
          <p:cNvPr id="8" name="直線單箭頭接點 7"/>
          <p:cNvCxnSpPr/>
          <p:nvPr/>
        </p:nvCxnSpPr>
        <p:spPr bwMode="auto">
          <a:xfrm flipH="1">
            <a:off x="1600200" y="2438400"/>
            <a:ext cx="3505200" cy="53340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triangle"/>
          </a:ln>
          <a:effectLst/>
        </p:spPr>
      </p:cxnSp>
      <p:sp>
        <p:nvSpPr>
          <p:cNvPr id="11" name="文字方塊 10"/>
          <p:cNvSpPr txBox="1"/>
          <p:nvPr/>
        </p:nvSpPr>
        <p:spPr>
          <a:xfrm>
            <a:off x="4953000" y="2079156"/>
            <a:ext cx="365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State and city in increasing order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461881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69" name="Title 1"/>
          <p:cNvSpPr>
            <a:spLocks noGrp="1"/>
          </p:cNvSpPr>
          <p:nvPr>
            <p:ph type="title"/>
          </p:nvPr>
        </p:nvSpPr>
        <p:spPr>
          <a:xfrm>
            <a:off x="520700" y="138113"/>
            <a:ext cx="7937500" cy="776287"/>
          </a:xfrm>
        </p:spPr>
        <p:txBody>
          <a:bodyPr/>
          <a:lstStyle/>
          <a:p>
            <a:r>
              <a:rPr lang="en-US" sz="6000" dirty="0"/>
              <a:t>Hint</a:t>
            </a:r>
            <a:endParaRPr lang="en-US" dirty="0"/>
          </a:p>
        </p:txBody>
      </p:sp>
      <p:pic>
        <p:nvPicPr>
          <p:cNvPr id="83971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20700" y="3048000"/>
            <a:ext cx="8324799" cy="312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762000" y="1066800"/>
            <a:ext cx="7010400" cy="170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60000"/>
              <a:buFont typeface="Wingdings" panose="05000000000000000000" pitchFamily="2" charset="2"/>
              <a:buChar char="l"/>
              <a:defRPr sz="3200">
                <a:solidFill>
                  <a:schemeClr val="bg2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sz="280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60000"/>
              <a:buFont typeface="Wingdings" panose="05000000000000000000" pitchFamily="2" charset="2"/>
              <a:buChar char="l"/>
              <a:defRPr sz="240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sz="200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Arial" panose="020B0604020202020204" pitchFamily="34" charset="0"/>
              <a:buChar char="•"/>
              <a:defRPr sz="200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000">
                <a:solidFill>
                  <a:schemeClr val="bg2"/>
                </a:solidFill>
                <a:latin typeface="+mn-lt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kern="0" dirty="0"/>
              <a:t>Hint</a:t>
            </a:r>
          </a:p>
          <a:p>
            <a:pPr marL="627063" lvl="1" indent="-36036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kern="0" dirty="0"/>
              <a:t>Single Field Index</a:t>
            </a:r>
          </a:p>
          <a:p>
            <a:pPr marL="627063" lvl="1" indent="-36036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kern="0" dirty="0"/>
              <a:t>Compound Field Indexes</a:t>
            </a:r>
          </a:p>
          <a:p>
            <a:pPr marL="627063" lvl="1" indent="-36036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kern="0" dirty="0">
                <a:solidFill>
                  <a:srgbClr val="FF0000"/>
                </a:solidFill>
              </a:rPr>
              <a:t>Multikey Indexes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AFED34-832D-4783-8EAF-FBE747E19456}" type="slidenum">
              <a:rPr lang="en-US" altLang="zh-TW" smtClean="0"/>
              <a:pPr/>
              <a:t>86</a:t>
            </a:fld>
            <a:endParaRPr lang="en-US" altLang="zh-TW" dirty="0"/>
          </a:p>
        </p:txBody>
      </p:sp>
      <p:cxnSp>
        <p:nvCxnSpPr>
          <p:cNvPr id="4" name="直線單箭頭接點 3"/>
          <p:cNvCxnSpPr/>
          <p:nvPr/>
        </p:nvCxnSpPr>
        <p:spPr bwMode="auto">
          <a:xfrm flipH="1">
            <a:off x="4489450" y="2481818"/>
            <a:ext cx="996950" cy="642382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triangle"/>
          </a:ln>
          <a:effectLst/>
        </p:spPr>
      </p:cxnSp>
      <p:sp>
        <p:nvSpPr>
          <p:cNvPr id="7" name="文字方塊 6"/>
          <p:cNvSpPr txBox="1"/>
          <p:nvPr/>
        </p:nvSpPr>
        <p:spPr>
          <a:xfrm>
            <a:off x="5486400" y="2297152"/>
            <a:ext cx="266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err="1">
                <a:solidFill>
                  <a:srgbClr val="FF0000"/>
                </a:solidFill>
              </a:rPr>
              <a:t>loc</a:t>
            </a:r>
            <a:r>
              <a:rPr lang="en-US" altLang="zh-TW" dirty="0">
                <a:solidFill>
                  <a:srgbClr val="FF0000"/>
                </a:solidFill>
              </a:rPr>
              <a:t> in decreasing order 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611661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7" name="Title 1"/>
          <p:cNvSpPr>
            <a:spLocks noGrp="1"/>
          </p:cNvSpPr>
          <p:nvPr>
            <p:ph type="title"/>
          </p:nvPr>
        </p:nvSpPr>
        <p:spPr>
          <a:xfrm>
            <a:off x="520700" y="138114"/>
            <a:ext cx="7937500" cy="707040"/>
          </a:xfrm>
        </p:spPr>
        <p:txBody>
          <a:bodyPr/>
          <a:lstStyle/>
          <a:p>
            <a:r>
              <a:rPr lang="en-US" altLang="zh-TW" dirty="0"/>
              <a:t>Explain</a:t>
            </a:r>
            <a:endParaRPr lang="en-US" dirty="0"/>
          </a:p>
        </p:txBody>
      </p:sp>
      <p:sp>
        <p:nvSpPr>
          <p:cNvPr id="13" name="內容版面配置區 12"/>
          <p:cNvSpPr>
            <a:spLocks noGrp="1"/>
          </p:cNvSpPr>
          <p:nvPr>
            <p:ph idx="1"/>
          </p:nvPr>
        </p:nvSpPr>
        <p:spPr>
          <a:xfrm>
            <a:off x="685800" y="889471"/>
            <a:ext cx="7443262" cy="570044"/>
          </a:xfrm>
        </p:spPr>
        <p:txBody>
          <a:bodyPr/>
          <a:lstStyle/>
          <a:p>
            <a:r>
              <a:rPr lang="en-US" altLang="zh-TW" dirty="0"/>
              <a:t> to provide information on the query plan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AFED34-832D-4783-8EAF-FBE747E19456}" type="slidenum">
              <a:rPr lang="en-US" altLang="zh-TW" smtClean="0"/>
              <a:pPr/>
              <a:t>87</a:t>
            </a:fld>
            <a:endParaRPr lang="en-US" altLang="zh-TW" dirty="0"/>
          </a:p>
        </p:txBody>
      </p:sp>
      <p:grpSp>
        <p:nvGrpSpPr>
          <p:cNvPr id="20" name="群組 19"/>
          <p:cNvGrpSpPr/>
          <p:nvPr/>
        </p:nvGrpSpPr>
        <p:grpSpPr>
          <a:xfrm>
            <a:off x="4648200" y="2442803"/>
            <a:ext cx="4321860" cy="3694093"/>
            <a:chOff x="4749619" y="2807322"/>
            <a:chExt cx="4321860" cy="3694093"/>
          </a:xfrm>
        </p:grpSpPr>
        <p:pic>
          <p:nvPicPr>
            <p:cNvPr id="86022" name="Picture 2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4749619" y="2807322"/>
              <a:ext cx="4321860" cy="369409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8" name="群組 7"/>
            <p:cNvGrpSpPr/>
            <p:nvPr/>
          </p:nvGrpSpPr>
          <p:grpSpPr>
            <a:xfrm>
              <a:off x="7315202" y="3841456"/>
              <a:ext cx="1563937" cy="523220"/>
              <a:chOff x="7400764" y="4019628"/>
              <a:chExt cx="1562775" cy="523220"/>
            </a:xfrm>
          </p:grpSpPr>
          <p:sp>
            <p:nvSpPr>
              <p:cNvPr id="9" name="文字方塊 8"/>
              <p:cNvSpPr txBox="1"/>
              <p:nvPr/>
            </p:nvSpPr>
            <p:spPr>
              <a:xfrm>
                <a:off x="8019141" y="4019628"/>
                <a:ext cx="94439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400" b="1" dirty="0">
                    <a:solidFill>
                      <a:srgbClr val="FF0000"/>
                    </a:solidFill>
                  </a:rPr>
                  <a:t>without index</a:t>
                </a:r>
                <a:endParaRPr lang="zh-TW" altLang="en-US" sz="1400" b="1" dirty="0">
                  <a:solidFill>
                    <a:srgbClr val="FF0000"/>
                  </a:solidFill>
                </a:endParaRPr>
              </a:p>
            </p:txBody>
          </p:sp>
          <p:cxnSp>
            <p:nvCxnSpPr>
              <p:cNvPr id="10" name="直線單箭頭接點 9"/>
              <p:cNvCxnSpPr/>
              <p:nvPr/>
            </p:nvCxnSpPr>
            <p:spPr bwMode="auto">
              <a:xfrm flipH="1">
                <a:off x="7400764" y="4216772"/>
                <a:ext cx="598258" cy="0"/>
              </a:xfrm>
              <a:prstGeom prst="straightConnector1">
                <a:avLst/>
              </a:prstGeom>
              <a:solidFill>
                <a:schemeClr val="accent1"/>
              </a:solidFill>
              <a:ln w="53975" cap="flat" cmpd="sng" algn="ctr">
                <a:solidFill>
                  <a:srgbClr val="FF0000"/>
                </a:solidFill>
                <a:prstDash val="solid"/>
                <a:miter lim="800000"/>
                <a:headEnd type="none" w="med" len="med"/>
                <a:tailEnd type="triangle"/>
              </a:ln>
              <a:effectLst/>
            </p:spPr>
          </p:cxnSp>
        </p:grpSp>
        <p:cxnSp>
          <p:nvCxnSpPr>
            <p:cNvPr id="24" name="直線單箭頭接點 23"/>
            <p:cNvCxnSpPr/>
            <p:nvPr/>
          </p:nvCxnSpPr>
          <p:spPr bwMode="auto">
            <a:xfrm flipH="1">
              <a:off x="6716499" y="5638800"/>
              <a:ext cx="598703" cy="0"/>
            </a:xfrm>
            <a:prstGeom prst="straightConnector1">
              <a:avLst/>
            </a:prstGeom>
            <a:solidFill>
              <a:schemeClr val="accent1"/>
            </a:solidFill>
            <a:ln w="53975" cap="flat" cmpd="sng" algn="ctr">
              <a:solidFill>
                <a:srgbClr val="FF0000"/>
              </a:solidFill>
              <a:prstDash val="solid"/>
              <a:miter lim="800000"/>
              <a:headEnd type="none" w="med" len="med"/>
              <a:tailEnd type="triangle"/>
            </a:ln>
            <a:effectLst/>
          </p:spPr>
        </p:cxnSp>
      </p:grpSp>
      <p:grpSp>
        <p:nvGrpSpPr>
          <p:cNvPr id="19" name="群組 18"/>
          <p:cNvGrpSpPr/>
          <p:nvPr/>
        </p:nvGrpSpPr>
        <p:grpSpPr>
          <a:xfrm>
            <a:off x="228600" y="1790700"/>
            <a:ext cx="4343998" cy="4343400"/>
            <a:chOff x="228600" y="1790700"/>
            <a:chExt cx="4343998" cy="4343400"/>
          </a:xfrm>
        </p:grpSpPr>
        <p:pic>
          <p:nvPicPr>
            <p:cNvPr id="86021" name="Picture 2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228600" y="1790700"/>
              <a:ext cx="4236649" cy="4343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16" name="群組 15"/>
            <p:cNvGrpSpPr/>
            <p:nvPr/>
          </p:nvGrpSpPr>
          <p:grpSpPr>
            <a:xfrm>
              <a:off x="3352492" y="2310123"/>
              <a:ext cx="1220106" cy="530830"/>
              <a:chOff x="7826944" y="3917519"/>
              <a:chExt cx="1219200" cy="530830"/>
            </a:xfrm>
          </p:grpSpPr>
          <p:sp>
            <p:nvSpPr>
              <p:cNvPr id="17" name="文字方塊 16"/>
              <p:cNvSpPr txBox="1"/>
              <p:nvPr/>
            </p:nvSpPr>
            <p:spPr>
              <a:xfrm>
                <a:off x="7826944" y="4140572"/>
                <a:ext cx="12192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400" b="1" dirty="0">
                    <a:solidFill>
                      <a:srgbClr val="FF0000"/>
                    </a:solidFill>
                  </a:rPr>
                  <a:t>with index</a:t>
                </a:r>
                <a:endParaRPr lang="zh-TW" altLang="en-US" sz="1400" b="1" dirty="0">
                  <a:solidFill>
                    <a:srgbClr val="FF0000"/>
                  </a:solidFill>
                </a:endParaRPr>
              </a:p>
            </p:txBody>
          </p:sp>
          <p:cxnSp>
            <p:nvCxnSpPr>
              <p:cNvPr id="18" name="直線單箭頭接點 17"/>
              <p:cNvCxnSpPr/>
              <p:nvPr/>
            </p:nvCxnSpPr>
            <p:spPr bwMode="auto">
              <a:xfrm flipH="1" flipV="1">
                <a:off x="7826944" y="3917519"/>
                <a:ext cx="223365" cy="223053"/>
              </a:xfrm>
              <a:prstGeom prst="straightConnector1">
                <a:avLst/>
              </a:prstGeom>
              <a:solidFill>
                <a:schemeClr val="accent1"/>
              </a:solidFill>
              <a:ln w="53975" cap="flat" cmpd="sng" algn="ctr">
                <a:solidFill>
                  <a:srgbClr val="FF0000"/>
                </a:solidFill>
                <a:prstDash val="solid"/>
                <a:miter lim="800000"/>
                <a:headEnd type="none" w="med" len="med"/>
                <a:tailEnd type="triangle"/>
              </a:ln>
              <a:effectLst/>
            </p:spPr>
          </p:cxnSp>
        </p:grpSp>
        <p:cxnSp>
          <p:nvCxnSpPr>
            <p:cNvPr id="25" name="直線單箭頭接點 24"/>
            <p:cNvCxnSpPr/>
            <p:nvPr/>
          </p:nvCxnSpPr>
          <p:spPr bwMode="auto">
            <a:xfrm flipH="1">
              <a:off x="2209800" y="3768636"/>
              <a:ext cx="598703" cy="0"/>
            </a:xfrm>
            <a:prstGeom prst="straightConnector1">
              <a:avLst/>
            </a:prstGeom>
            <a:solidFill>
              <a:schemeClr val="accent1"/>
            </a:solidFill>
            <a:ln w="53975" cap="flat" cmpd="sng" algn="ctr">
              <a:solidFill>
                <a:srgbClr val="FF0000"/>
              </a:solidFill>
              <a:prstDash val="solid"/>
              <a:miter lim="800000"/>
              <a:headEnd type="none" w="med" len="med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37246632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29" name="Title 1"/>
          <p:cNvSpPr>
            <a:spLocks noGrp="1"/>
          </p:cNvSpPr>
          <p:nvPr>
            <p:ph type="title"/>
          </p:nvPr>
        </p:nvSpPr>
        <p:spPr>
          <a:xfrm>
            <a:off x="520700" y="138113"/>
            <a:ext cx="7937500" cy="860427"/>
          </a:xfrm>
        </p:spPr>
        <p:txBody>
          <a:bodyPr/>
          <a:lstStyle/>
          <a:p>
            <a:r>
              <a:rPr lang="en-US" dirty="0"/>
              <a:t>Replication &amp; </a:t>
            </a:r>
            <a:r>
              <a:rPr lang="en-US" dirty="0" err="1"/>
              <a:t>Sharding</a:t>
            </a:r>
            <a:endParaRPr lang="en-US" dirty="0"/>
          </a:p>
        </p:txBody>
      </p:sp>
      <p:pic>
        <p:nvPicPr>
          <p:cNvPr id="99330" name="Content Placeholder 3" descr="Screen Shot 2014-02-22 at 6.00.39 PM.png"/>
          <p:cNvPicPr>
            <a:picLocks noGrp="1" noChangeAspect="1"/>
          </p:cNvPicPr>
          <p:nvPr>
            <p:ph idx="4294967295"/>
          </p:nvPr>
        </p:nvPicPr>
        <p:blipFill rotWithShape="1">
          <a:blip r:embed="rId3"/>
          <a:srcRect l="-138" t="3082" r="-138" b="4295"/>
          <a:stretch/>
        </p:blipFill>
        <p:spPr>
          <a:xfrm>
            <a:off x="996950" y="998540"/>
            <a:ext cx="6019800" cy="5255685"/>
          </a:xfrm>
        </p:spPr>
      </p:pic>
      <p:sp>
        <p:nvSpPr>
          <p:cNvPr id="99331" name="TextBox 5"/>
          <p:cNvSpPr txBox="1">
            <a:spLocks noChangeArrowheads="1"/>
          </p:cNvSpPr>
          <p:nvPr/>
        </p:nvSpPr>
        <p:spPr bwMode="auto">
          <a:xfrm>
            <a:off x="5276850" y="6175375"/>
            <a:ext cx="18415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en-US">
              <a:solidFill>
                <a:srgbClr val="000000"/>
              </a:solidFill>
              <a:latin typeface="Century Gothic" pitchFamily="34" charset="0"/>
            </a:endParaRPr>
          </a:p>
        </p:txBody>
      </p:sp>
      <p:sp>
        <p:nvSpPr>
          <p:cNvPr id="99332" name="TextBox 6"/>
          <p:cNvSpPr txBox="1">
            <a:spLocks noChangeArrowheads="1"/>
          </p:cNvSpPr>
          <p:nvPr/>
        </p:nvSpPr>
        <p:spPr bwMode="auto">
          <a:xfrm>
            <a:off x="228600" y="6441984"/>
            <a:ext cx="2211387" cy="231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900" dirty="0">
                <a:solidFill>
                  <a:srgbClr val="000000"/>
                </a:solidFill>
                <a:latin typeface="Century Gothic" pitchFamily="34" charset="0"/>
              </a:rPr>
              <a:t>Image source: http://mongodb.in.th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0"/>
          </p:nvPr>
        </p:nvSpPr>
        <p:spPr>
          <a:xfrm>
            <a:off x="8534399" y="6445250"/>
            <a:ext cx="557213" cy="387350"/>
          </a:xfrm>
        </p:spPr>
        <p:txBody>
          <a:bodyPr/>
          <a:lstStyle/>
          <a:p>
            <a:fld id="{E2AFED34-832D-4783-8EAF-FBE747E19456}" type="slidenum">
              <a:rPr lang="en-US" altLang="zh-TW" smtClean="0"/>
              <a:pPr/>
              <a:t>88</a:t>
            </a:fld>
            <a:endParaRPr lang="en-US" altLang="zh-TW" dirty="0"/>
          </a:p>
        </p:txBody>
      </p:sp>
      <p:grpSp>
        <p:nvGrpSpPr>
          <p:cNvPr id="4" name="群組 3"/>
          <p:cNvGrpSpPr/>
          <p:nvPr/>
        </p:nvGrpSpPr>
        <p:grpSpPr>
          <a:xfrm>
            <a:off x="7315200" y="1676400"/>
            <a:ext cx="1371600" cy="1045301"/>
            <a:chOff x="838200" y="2057400"/>
            <a:chExt cx="1371600" cy="1045301"/>
          </a:xfrm>
        </p:grpSpPr>
        <p:sp>
          <p:nvSpPr>
            <p:cNvPr id="2" name="文字方塊 1"/>
            <p:cNvSpPr txBox="1"/>
            <p:nvPr/>
          </p:nvSpPr>
          <p:spPr>
            <a:xfrm>
              <a:off x="838200" y="2057400"/>
              <a:ext cx="774700" cy="646331"/>
            </a:xfrm>
            <a:prstGeom prst="rect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TW" sz="1200" dirty="0">
                  <a:solidFill>
                    <a:schemeClr val="bg2"/>
                  </a:solidFill>
                </a:rPr>
                <a:t>A123…</a:t>
              </a:r>
            </a:p>
            <a:p>
              <a:r>
                <a:rPr lang="en-US" altLang="zh-TW" sz="1200" dirty="0">
                  <a:solidFill>
                    <a:schemeClr val="bg2"/>
                  </a:solidFill>
                </a:rPr>
                <a:t>B123…</a:t>
              </a:r>
            </a:p>
            <a:p>
              <a:r>
                <a:rPr lang="en-US" altLang="zh-TW" sz="1200" dirty="0">
                  <a:solidFill>
                    <a:schemeClr val="bg2"/>
                  </a:solidFill>
                </a:rPr>
                <a:t>C123…</a:t>
              </a:r>
              <a:endParaRPr lang="zh-TW" altLang="en-US" sz="1200" dirty="0">
                <a:solidFill>
                  <a:schemeClr val="bg2"/>
                </a:solidFill>
              </a:endParaRPr>
            </a:p>
          </p:txBody>
        </p:sp>
        <p:sp>
          <p:nvSpPr>
            <p:cNvPr id="8" name="文字方塊 7"/>
            <p:cNvSpPr txBox="1"/>
            <p:nvPr/>
          </p:nvSpPr>
          <p:spPr>
            <a:xfrm>
              <a:off x="1136650" y="2221335"/>
              <a:ext cx="774700" cy="646331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2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TW" sz="1200" dirty="0">
                  <a:solidFill>
                    <a:schemeClr val="bg2"/>
                  </a:solidFill>
                </a:rPr>
                <a:t>A123…</a:t>
              </a:r>
            </a:p>
            <a:p>
              <a:r>
                <a:rPr lang="en-US" altLang="zh-TW" sz="1200" dirty="0">
                  <a:solidFill>
                    <a:schemeClr val="bg2"/>
                  </a:solidFill>
                </a:rPr>
                <a:t>B123…</a:t>
              </a:r>
            </a:p>
            <a:p>
              <a:r>
                <a:rPr lang="en-US" altLang="zh-TW" sz="1200" dirty="0">
                  <a:solidFill>
                    <a:schemeClr val="bg2"/>
                  </a:solidFill>
                </a:rPr>
                <a:t>C123…</a:t>
              </a:r>
              <a:endParaRPr lang="zh-TW" altLang="en-US" sz="1200" dirty="0">
                <a:solidFill>
                  <a:schemeClr val="bg2"/>
                </a:solidFill>
              </a:endParaRPr>
            </a:p>
          </p:txBody>
        </p:sp>
        <p:sp>
          <p:nvSpPr>
            <p:cNvPr id="9" name="文字方塊 8"/>
            <p:cNvSpPr txBox="1"/>
            <p:nvPr/>
          </p:nvSpPr>
          <p:spPr>
            <a:xfrm>
              <a:off x="1435100" y="2456370"/>
              <a:ext cx="774700" cy="646331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2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TW" sz="1200" dirty="0">
                  <a:solidFill>
                    <a:schemeClr val="bg2"/>
                  </a:solidFill>
                </a:rPr>
                <a:t>A123…</a:t>
              </a:r>
            </a:p>
            <a:p>
              <a:r>
                <a:rPr lang="en-US" altLang="zh-TW" sz="1200" dirty="0">
                  <a:solidFill>
                    <a:schemeClr val="bg2"/>
                  </a:solidFill>
                </a:rPr>
                <a:t>B123…</a:t>
              </a:r>
            </a:p>
            <a:p>
              <a:r>
                <a:rPr lang="en-US" altLang="zh-TW" sz="1200" dirty="0">
                  <a:solidFill>
                    <a:schemeClr val="bg2"/>
                  </a:solidFill>
                </a:rPr>
                <a:t>C123…</a:t>
              </a:r>
              <a:endParaRPr lang="zh-TW" altLang="en-US" sz="1200" dirty="0">
                <a:solidFill>
                  <a:schemeClr val="bg2"/>
                </a:solidFill>
              </a:endParaRPr>
            </a:p>
          </p:txBody>
        </p:sp>
      </p:grpSp>
      <p:grpSp>
        <p:nvGrpSpPr>
          <p:cNvPr id="11" name="群組 10"/>
          <p:cNvGrpSpPr/>
          <p:nvPr/>
        </p:nvGrpSpPr>
        <p:grpSpPr>
          <a:xfrm>
            <a:off x="7315200" y="3212851"/>
            <a:ext cx="1371600" cy="1045301"/>
            <a:chOff x="838200" y="2057400"/>
            <a:chExt cx="1371600" cy="1045301"/>
          </a:xfrm>
        </p:grpSpPr>
        <p:sp>
          <p:nvSpPr>
            <p:cNvPr id="12" name="文字方塊 11"/>
            <p:cNvSpPr txBox="1"/>
            <p:nvPr/>
          </p:nvSpPr>
          <p:spPr>
            <a:xfrm>
              <a:off x="838200" y="2057400"/>
              <a:ext cx="774700" cy="646331"/>
            </a:xfrm>
            <a:prstGeom prst="rect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TW" sz="1200" dirty="0">
                  <a:solidFill>
                    <a:schemeClr val="bg2"/>
                  </a:solidFill>
                </a:rPr>
                <a:t>D123…</a:t>
              </a:r>
            </a:p>
            <a:p>
              <a:r>
                <a:rPr lang="en-US" altLang="zh-TW" sz="1200" dirty="0">
                  <a:solidFill>
                    <a:schemeClr val="bg2"/>
                  </a:solidFill>
                </a:rPr>
                <a:t>E123…</a:t>
              </a:r>
            </a:p>
            <a:p>
              <a:r>
                <a:rPr lang="en-US" altLang="zh-TW" sz="1200" dirty="0">
                  <a:solidFill>
                    <a:schemeClr val="bg2"/>
                  </a:solidFill>
                </a:rPr>
                <a:t>F123…</a:t>
              </a:r>
              <a:endParaRPr lang="zh-TW" altLang="en-US" sz="1200" dirty="0">
                <a:solidFill>
                  <a:schemeClr val="bg2"/>
                </a:solidFill>
              </a:endParaRPr>
            </a:p>
          </p:txBody>
        </p:sp>
        <p:sp>
          <p:nvSpPr>
            <p:cNvPr id="13" name="文字方塊 12"/>
            <p:cNvSpPr txBox="1"/>
            <p:nvPr/>
          </p:nvSpPr>
          <p:spPr>
            <a:xfrm>
              <a:off x="1136650" y="2221335"/>
              <a:ext cx="774700" cy="646331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2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TW" sz="1200" dirty="0">
                  <a:solidFill>
                    <a:schemeClr val="bg2"/>
                  </a:solidFill>
                </a:rPr>
                <a:t>D123…</a:t>
              </a:r>
            </a:p>
            <a:p>
              <a:r>
                <a:rPr lang="en-US" altLang="zh-TW" sz="1200" dirty="0">
                  <a:solidFill>
                    <a:schemeClr val="bg2"/>
                  </a:solidFill>
                </a:rPr>
                <a:t>E123…</a:t>
              </a:r>
            </a:p>
            <a:p>
              <a:r>
                <a:rPr lang="en-US" altLang="zh-TW" sz="1200" dirty="0">
                  <a:solidFill>
                    <a:schemeClr val="bg2"/>
                  </a:solidFill>
                </a:rPr>
                <a:t>F123…</a:t>
              </a:r>
              <a:endParaRPr lang="zh-TW" altLang="en-US" sz="1200" dirty="0">
                <a:solidFill>
                  <a:schemeClr val="bg2"/>
                </a:solidFill>
              </a:endParaRPr>
            </a:p>
          </p:txBody>
        </p:sp>
        <p:sp>
          <p:nvSpPr>
            <p:cNvPr id="14" name="文字方塊 13"/>
            <p:cNvSpPr txBox="1"/>
            <p:nvPr/>
          </p:nvSpPr>
          <p:spPr>
            <a:xfrm>
              <a:off x="1435100" y="2456370"/>
              <a:ext cx="774700" cy="646331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2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TW" sz="1200" dirty="0">
                  <a:solidFill>
                    <a:schemeClr val="bg2"/>
                  </a:solidFill>
                </a:rPr>
                <a:t>D123…</a:t>
              </a:r>
            </a:p>
            <a:p>
              <a:r>
                <a:rPr lang="en-US" altLang="zh-TW" sz="1200" dirty="0">
                  <a:solidFill>
                    <a:schemeClr val="bg2"/>
                  </a:solidFill>
                </a:rPr>
                <a:t>E123…</a:t>
              </a:r>
            </a:p>
            <a:p>
              <a:r>
                <a:rPr lang="en-US" altLang="zh-TW" sz="1200" dirty="0">
                  <a:solidFill>
                    <a:schemeClr val="bg2"/>
                  </a:solidFill>
                </a:rPr>
                <a:t>F123…</a:t>
              </a:r>
              <a:endParaRPr lang="zh-TW" altLang="en-US" sz="1200" dirty="0">
                <a:solidFill>
                  <a:schemeClr val="bg2"/>
                </a:solidFill>
              </a:endParaRPr>
            </a:p>
          </p:txBody>
        </p:sp>
      </p:grpSp>
      <p:grpSp>
        <p:nvGrpSpPr>
          <p:cNvPr id="15" name="群組 14"/>
          <p:cNvGrpSpPr/>
          <p:nvPr/>
        </p:nvGrpSpPr>
        <p:grpSpPr>
          <a:xfrm>
            <a:off x="7315200" y="4814283"/>
            <a:ext cx="1371600" cy="1045301"/>
            <a:chOff x="838200" y="2057400"/>
            <a:chExt cx="1371600" cy="1045301"/>
          </a:xfrm>
        </p:grpSpPr>
        <p:sp>
          <p:nvSpPr>
            <p:cNvPr id="16" name="文字方塊 15"/>
            <p:cNvSpPr txBox="1"/>
            <p:nvPr/>
          </p:nvSpPr>
          <p:spPr>
            <a:xfrm>
              <a:off x="838200" y="2057400"/>
              <a:ext cx="774700" cy="646331"/>
            </a:xfrm>
            <a:prstGeom prst="rect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TW" sz="1200" dirty="0">
                  <a:solidFill>
                    <a:schemeClr val="bg2"/>
                  </a:solidFill>
                </a:rPr>
                <a:t>G123…</a:t>
              </a:r>
            </a:p>
            <a:p>
              <a:r>
                <a:rPr lang="en-US" altLang="zh-TW" sz="1200" dirty="0">
                  <a:solidFill>
                    <a:schemeClr val="bg2"/>
                  </a:solidFill>
                </a:rPr>
                <a:t>H123…</a:t>
              </a:r>
            </a:p>
            <a:p>
              <a:r>
                <a:rPr lang="en-US" altLang="zh-TW" sz="1200" dirty="0">
                  <a:solidFill>
                    <a:schemeClr val="bg2"/>
                  </a:solidFill>
                </a:rPr>
                <a:t>I123…</a:t>
              </a:r>
              <a:endParaRPr lang="zh-TW" altLang="en-US" sz="1200" dirty="0">
                <a:solidFill>
                  <a:schemeClr val="bg2"/>
                </a:solidFill>
              </a:endParaRPr>
            </a:p>
          </p:txBody>
        </p:sp>
        <p:sp>
          <p:nvSpPr>
            <p:cNvPr id="17" name="文字方塊 16"/>
            <p:cNvSpPr txBox="1"/>
            <p:nvPr/>
          </p:nvSpPr>
          <p:spPr>
            <a:xfrm>
              <a:off x="1136650" y="2221335"/>
              <a:ext cx="774700" cy="646331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2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TW" sz="1200" dirty="0">
                  <a:solidFill>
                    <a:schemeClr val="bg2"/>
                  </a:solidFill>
                </a:rPr>
                <a:t>G123…</a:t>
              </a:r>
            </a:p>
            <a:p>
              <a:r>
                <a:rPr lang="en-US" altLang="zh-TW" sz="1200" dirty="0">
                  <a:solidFill>
                    <a:schemeClr val="bg2"/>
                  </a:solidFill>
                </a:rPr>
                <a:t>H123…</a:t>
              </a:r>
            </a:p>
            <a:p>
              <a:r>
                <a:rPr lang="en-US" altLang="zh-TW" sz="1200" dirty="0">
                  <a:solidFill>
                    <a:schemeClr val="bg2"/>
                  </a:solidFill>
                </a:rPr>
                <a:t>I123…</a:t>
              </a:r>
              <a:endParaRPr lang="zh-TW" altLang="en-US" sz="1200" dirty="0">
                <a:solidFill>
                  <a:schemeClr val="bg2"/>
                </a:solidFill>
              </a:endParaRPr>
            </a:p>
          </p:txBody>
        </p:sp>
        <p:sp>
          <p:nvSpPr>
            <p:cNvPr id="18" name="文字方塊 17"/>
            <p:cNvSpPr txBox="1"/>
            <p:nvPr/>
          </p:nvSpPr>
          <p:spPr>
            <a:xfrm>
              <a:off x="1435100" y="2456370"/>
              <a:ext cx="774700" cy="646331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2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TW" sz="1200" dirty="0">
                  <a:solidFill>
                    <a:schemeClr val="bg2"/>
                  </a:solidFill>
                </a:rPr>
                <a:t>G123…</a:t>
              </a:r>
            </a:p>
            <a:p>
              <a:r>
                <a:rPr lang="en-US" altLang="zh-TW" sz="1200" dirty="0">
                  <a:solidFill>
                    <a:schemeClr val="bg2"/>
                  </a:solidFill>
                </a:rPr>
                <a:t>H123…</a:t>
              </a:r>
            </a:p>
            <a:p>
              <a:r>
                <a:rPr lang="en-US" altLang="zh-TW" sz="1200" dirty="0">
                  <a:solidFill>
                    <a:schemeClr val="bg2"/>
                  </a:solidFill>
                </a:rPr>
                <a:t>I123…</a:t>
              </a:r>
              <a:endParaRPr lang="zh-TW" altLang="en-US" sz="1200" dirty="0">
                <a:solidFill>
                  <a:schemeClr val="bg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147957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Replication</a:t>
            </a:r>
          </a:p>
        </p:txBody>
      </p:sp>
      <p:pic>
        <p:nvPicPr>
          <p:cNvPr id="101379" name="Content Placeholder 4" descr="Screen Shot 2014-02-17 at 7.53.12 PM.png"/>
          <p:cNvPicPr>
            <a:picLocks noGrp="1" noChangeAspect="1"/>
          </p:cNvPicPr>
          <p:nvPr>
            <p:ph sz="half" idx="4294967295"/>
          </p:nvPr>
        </p:nvPicPr>
        <p:blipFill>
          <a:blip r:embed="rId3"/>
          <a:srcRect t="226" b="226"/>
          <a:stretch>
            <a:fillRect/>
          </a:stretch>
        </p:blipFill>
        <p:spPr>
          <a:xfrm>
            <a:off x="4572000" y="1295400"/>
            <a:ext cx="4419600" cy="5161260"/>
          </a:xfrm>
        </p:spPr>
      </p:pic>
      <p:sp>
        <p:nvSpPr>
          <p:cNvPr id="3" name="Content Placeholder 2"/>
          <p:cNvSpPr>
            <a:spLocks noGrp="1"/>
          </p:cNvSpPr>
          <p:nvPr>
            <p:ph sz="half" idx="4294967295"/>
          </p:nvPr>
        </p:nvSpPr>
        <p:spPr>
          <a:xfrm>
            <a:off x="420687" y="1435100"/>
            <a:ext cx="4648200" cy="3778250"/>
          </a:xfrm>
        </p:spPr>
        <p:txBody>
          <a:bodyPr rtlCol="0"/>
          <a:lstStyle/>
          <a:p>
            <a:pPr fontAlgn="auto">
              <a:spcAft>
                <a:spcPts val="0"/>
              </a:spcAft>
              <a:defRPr/>
            </a:pPr>
            <a:r>
              <a:rPr lang="en-US" dirty="0"/>
              <a:t>What is replication?</a:t>
            </a:r>
          </a:p>
          <a:p>
            <a:pPr fontAlgn="auto">
              <a:spcAft>
                <a:spcPts val="0"/>
              </a:spcAft>
              <a:defRPr/>
            </a:pPr>
            <a:r>
              <a:rPr lang="en-US" dirty="0"/>
              <a:t>Purpose of replication/redundancy</a:t>
            </a:r>
          </a:p>
          <a:p>
            <a:pPr lvl="1" fontAlgn="auto">
              <a:spcAft>
                <a:spcPts val="0"/>
              </a:spcAft>
              <a:buFont typeface="Symbol" panose="05050102010706020507" pitchFamily="18" charset="2"/>
              <a:buChar char="-"/>
              <a:defRPr/>
            </a:pPr>
            <a:r>
              <a:rPr lang="en-US" dirty="0"/>
              <a:t>Fault tolerance</a:t>
            </a:r>
          </a:p>
          <a:p>
            <a:pPr lvl="1" fontAlgn="auto">
              <a:spcAft>
                <a:spcPts val="0"/>
              </a:spcAft>
              <a:buFont typeface="Symbol" panose="05050102010706020507" pitchFamily="18" charset="2"/>
              <a:buChar char="-"/>
              <a:defRPr/>
            </a:pPr>
            <a:r>
              <a:rPr lang="en-US" dirty="0"/>
              <a:t>Availability</a:t>
            </a:r>
          </a:p>
          <a:p>
            <a:pPr lvl="2" fontAlgn="auto">
              <a:spcAft>
                <a:spcPts val="0"/>
              </a:spcAft>
              <a:buSzPct val="100000"/>
              <a:buFont typeface="Wingdings" panose="05000000000000000000" pitchFamily="2" charset="2"/>
              <a:buChar char="ü"/>
              <a:defRPr/>
            </a:pPr>
            <a:r>
              <a:rPr lang="en-US" dirty="0"/>
              <a:t>Increase read capacity</a:t>
            </a:r>
          </a:p>
          <a:p>
            <a:pPr marL="0" indent="0" fontAlgn="auto">
              <a:spcAft>
                <a:spcPts val="0"/>
              </a:spcAft>
              <a:buFont typeface="Wingdings 3" charset="2"/>
              <a:buNone/>
              <a:defRPr/>
            </a:pPr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AFED34-832D-4783-8EAF-FBE747E19456}" type="slidenum">
              <a:rPr lang="en-US" altLang="zh-TW" smtClean="0"/>
              <a:pPr/>
              <a:t>89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6747043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D3D7CA2F-560F-43F4-950C-D38E122844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946" y="1008660"/>
            <a:ext cx="7324725" cy="52863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0700" y="138114"/>
            <a:ext cx="7937500" cy="850952"/>
          </a:xfrm>
        </p:spPr>
        <p:txBody>
          <a:bodyPr/>
          <a:lstStyle/>
          <a:p>
            <a:r>
              <a:rPr lang="en-US" dirty="0"/>
              <a:t>Overview – NoSQL Family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305799" y="6445250"/>
            <a:ext cx="785813" cy="387350"/>
          </a:xfrm>
        </p:spPr>
        <p:txBody>
          <a:bodyPr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02111984F565}" type="slidenum">
              <a:rPr kumimoji="0" lang="en-US" sz="21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entury Gothic" panose="020B0502020202020204"/>
                <a:ea typeface="Arial Unicode MS" panose="020B0604020202020204" pitchFamily="34" charset="-120"/>
                <a:cs typeface="Arial" charset="0"/>
              </a:rPr>
              <a:pPr marL="0" marR="0" lvl="0" indent="0" algn="ct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21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entury Gothic" panose="020B0502020202020204"/>
              <a:ea typeface="Arial Unicode MS" panose="020B0604020202020204" pitchFamily="34" charset="-120"/>
              <a:cs typeface="Arial" charset="0"/>
            </a:endParaRPr>
          </a:p>
        </p:txBody>
      </p:sp>
      <p:sp>
        <p:nvSpPr>
          <p:cNvPr id="5" name="Oval 4"/>
          <p:cNvSpPr/>
          <p:nvPr/>
        </p:nvSpPr>
        <p:spPr>
          <a:xfrm>
            <a:off x="2455419" y="2749656"/>
            <a:ext cx="1984531" cy="982610"/>
          </a:xfrm>
          <a:prstGeom prst="ellipse">
            <a:avLst/>
          </a:prstGeom>
          <a:noFill/>
          <a:ln>
            <a:solidFill>
              <a:srgbClr val="00A4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1016192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Replication in MongoDB</a:t>
            </a:r>
          </a:p>
        </p:txBody>
      </p:sp>
      <p:pic>
        <p:nvPicPr>
          <p:cNvPr id="103427" name="Content Placeholder 4" descr="Screen Shot 2014-02-22 at 6.05.12 PM.png"/>
          <p:cNvPicPr>
            <a:picLocks noGrp="1" noChangeAspect="1"/>
          </p:cNvPicPr>
          <p:nvPr>
            <p:ph sz="half" idx="4294967295"/>
          </p:nvPr>
        </p:nvPicPr>
        <p:blipFill>
          <a:blip r:embed="rId3"/>
          <a:srcRect t="-46989" b="-46989"/>
          <a:stretch>
            <a:fillRect/>
          </a:stretch>
        </p:blipFill>
        <p:spPr>
          <a:xfrm>
            <a:off x="4038600" y="1828800"/>
            <a:ext cx="4953000" cy="4252576"/>
          </a:xfrm>
        </p:spPr>
      </p:pic>
      <p:sp>
        <p:nvSpPr>
          <p:cNvPr id="3" name="Content Placeholder 2"/>
          <p:cNvSpPr>
            <a:spLocks noGrp="1"/>
          </p:cNvSpPr>
          <p:nvPr>
            <p:ph sz="half" idx="4294967295"/>
          </p:nvPr>
        </p:nvSpPr>
        <p:spPr>
          <a:xfrm>
            <a:off x="520700" y="1435099"/>
            <a:ext cx="4508500" cy="4468813"/>
          </a:xfrm>
        </p:spPr>
        <p:txBody>
          <a:bodyPr rtlCol="0">
            <a:normAutofit lnSpcReduction="1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/>
              <a:t>Replica Set Members</a:t>
            </a:r>
          </a:p>
          <a:p>
            <a:pPr lvl="1" fontAlgn="auto">
              <a:spcAft>
                <a:spcPts val="0"/>
              </a:spcAft>
              <a:buFont typeface="Symbol" panose="05050102010706020507" pitchFamily="18" charset="2"/>
              <a:buChar char="-"/>
              <a:defRPr/>
            </a:pPr>
            <a:r>
              <a:rPr lang="en-US" dirty="0"/>
              <a:t>Primary</a:t>
            </a:r>
          </a:p>
          <a:p>
            <a:pPr marL="984250" lvl="2" indent="-269875" fontAlgn="auto"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en-US" dirty="0"/>
              <a:t>Read, Write operations</a:t>
            </a:r>
          </a:p>
          <a:p>
            <a:pPr lvl="1" fontAlgn="auto">
              <a:spcAft>
                <a:spcPts val="0"/>
              </a:spcAft>
              <a:buFont typeface="Symbol" panose="05050102010706020507" pitchFamily="18" charset="2"/>
              <a:buChar char="-"/>
              <a:defRPr/>
            </a:pPr>
            <a:r>
              <a:rPr lang="en-US" dirty="0"/>
              <a:t>Secondary</a:t>
            </a:r>
          </a:p>
          <a:p>
            <a:pPr marL="984250" lvl="2" indent="-269875" fontAlgn="auto"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en-US" dirty="0"/>
              <a:t>Asynchronous Replication</a:t>
            </a:r>
          </a:p>
          <a:p>
            <a:pPr marL="984250" lvl="2" indent="-269875" fontAlgn="auto"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en-US" dirty="0"/>
              <a:t>Can be primary</a:t>
            </a:r>
          </a:p>
          <a:p>
            <a:pPr lvl="1" fontAlgn="auto">
              <a:spcAft>
                <a:spcPts val="0"/>
              </a:spcAft>
              <a:buFont typeface="Symbol" panose="05050102010706020507" pitchFamily="18" charset="2"/>
              <a:buChar char="-"/>
              <a:defRPr/>
            </a:pPr>
            <a:r>
              <a:rPr lang="en-US" dirty="0"/>
              <a:t>Arbiter</a:t>
            </a:r>
          </a:p>
          <a:p>
            <a:pPr marL="984250" lvl="2" indent="-269875" fontAlgn="auto"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en-US" dirty="0"/>
              <a:t>Voting</a:t>
            </a:r>
          </a:p>
          <a:p>
            <a:pPr marL="984250" lvl="2" indent="-269875" fontAlgn="auto"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en-US" dirty="0"/>
              <a:t>Can’t be primary</a:t>
            </a:r>
          </a:p>
          <a:p>
            <a:pPr lvl="1" fontAlgn="auto">
              <a:spcAft>
                <a:spcPts val="0"/>
              </a:spcAft>
              <a:buFont typeface="Symbol" panose="05050102010706020507" pitchFamily="18" charset="2"/>
              <a:buChar char="-"/>
              <a:defRPr/>
            </a:pPr>
            <a:r>
              <a:rPr lang="en-US" dirty="0"/>
              <a:t>Delayed Secondary</a:t>
            </a:r>
          </a:p>
          <a:p>
            <a:pPr marL="984250" lvl="2" indent="-269875" fontAlgn="auto"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en-US" dirty="0"/>
              <a:t>Can’t be primary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AFED34-832D-4783-8EAF-FBE747E19456}" type="slidenum">
              <a:rPr lang="en-US" altLang="zh-TW" smtClean="0"/>
              <a:pPr/>
              <a:t>90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51392660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Replication in MongoDB</a:t>
            </a:r>
          </a:p>
        </p:txBody>
      </p:sp>
      <p:pic>
        <p:nvPicPr>
          <p:cNvPr id="105475" name="Content Placeholder 4" descr="Screen Shot 2014-02-17 at 8.29.36 PM.png"/>
          <p:cNvPicPr>
            <a:picLocks noGrp="1" noChangeAspect="1"/>
          </p:cNvPicPr>
          <p:nvPr>
            <p:ph sz="half" idx="4294967295"/>
          </p:nvPr>
        </p:nvPicPr>
        <p:blipFill>
          <a:blip r:embed="rId3"/>
          <a:srcRect t="584" b="584"/>
          <a:stretch>
            <a:fillRect/>
          </a:stretch>
        </p:blipFill>
        <p:spPr>
          <a:xfrm>
            <a:off x="5908675" y="2125663"/>
            <a:ext cx="3235325" cy="3778250"/>
          </a:xfrm>
        </p:spPr>
      </p:pic>
      <p:sp>
        <p:nvSpPr>
          <p:cNvPr id="105474" name="Content Placeholder 2"/>
          <p:cNvSpPr>
            <a:spLocks noGrp="1"/>
          </p:cNvSpPr>
          <p:nvPr>
            <p:ph sz="half" idx="4294967295"/>
          </p:nvPr>
        </p:nvSpPr>
        <p:spPr>
          <a:xfrm>
            <a:off x="381000" y="1524000"/>
            <a:ext cx="5791200" cy="4495800"/>
          </a:xfrm>
        </p:spPr>
        <p:txBody>
          <a:bodyPr/>
          <a:lstStyle/>
          <a:p>
            <a:r>
              <a:rPr lang="en-US" sz="2800" dirty="0"/>
              <a:t>Automatic Failover</a:t>
            </a:r>
          </a:p>
          <a:p>
            <a:pPr lvl="1"/>
            <a:r>
              <a:rPr lang="en-US" sz="2400" dirty="0"/>
              <a:t>Heartbeats (every 2 seconds)</a:t>
            </a:r>
          </a:p>
          <a:p>
            <a:pPr lvl="1"/>
            <a:r>
              <a:rPr lang="en-US" sz="2400" dirty="0"/>
              <a:t>Elections</a:t>
            </a:r>
          </a:p>
          <a:p>
            <a:r>
              <a:rPr lang="en-US" sz="2800" dirty="0"/>
              <a:t>The Standard Replica Set Deployment </a:t>
            </a:r>
            <a:endParaRPr lang="en-US" sz="2800" dirty="0">
              <a:solidFill>
                <a:srgbClr val="A53010"/>
              </a:solidFill>
            </a:endParaRPr>
          </a:p>
          <a:p>
            <a:r>
              <a:rPr lang="en-US" sz="2800" dirty="0"/>
              <a:t>Deploy an Odd Number of Members</a:t>
            </a:r>
          </a:p>
          <a:p>
            <a:r>
              <a:rPr lang="en-US" sz="2800" dirty="0"/>
              <a:t>Rollback</a:t>
            </a:r>
          </a:p>
          <a:p>
            <a:r>
              <a:rPr lang="en-US" sz="2800" dirty="0"/>
              <a:t>Security</a:t>
            </a:r>
          </a:p>
          <a:p>
            <a:pPr lvl="1"/>
            <a:r>
              <a:rPr lang="en-US" sz="2400" dirty="0"/>
              <a:t>SSL/TLS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AFED34-832D-4783-8EAF-FBE747E19456}" type="slidenum">
              <a:rPr lang="en-US" altLang="zh-TW" smtClean="0"/>
              <a:pPr/>
              <a:t>91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06298074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6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Sharding</a:t>
            </a:r>
          </a:p>
        </p:txBody>
      </p:sp>
      <p:pic>
        <p:nvPicPr>
          <p:cNvPr id="109571" name="Content Placeholder 4" descr="Screen Shot 2014-02-22 at 7.13.53 PM.png"/>
          <p:cNvPicPr>
            <a:picLocks noGrp="1" noChangeAspect="1"/>
          </p:cNvPicPr>
          <p:nvPr>
            <p:ph sz="half" idx="4294967295"/>
          </p:nvPr>
        </p:nvPicPr>
        <p:blipFill>
          <a:blip r:embed="rId3"/>
          <a:srcRect l="-7545" r="-7545"/>
          <a:stretch>
            <a:fillRect/>
          </a:stretch>
        </p:blipFill>
        <p:spPr>
          <a:xfrm>
            <a:off x="4160511" y="1435100"/>
            <a:ext cx="4270375" cy="5259387"/>
          </a:xfr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AFED34-832D-4783-8EAF-FBE747E19456}" type="slidenum">
              <a:rPr lang="en-US" altLang="zh-TW" smtClean="0"/>
              <a:pPr/>
              <a:t>92</a:t>
            </a:fld>
            <a:endParaRPr lang="en-US" altLang="zh-TW" dirty="0"/>
          </a:p>
        </p:txBody>
      </p:sp>
      <p:sp>
        <p:nvSpPr>
          <p:cNvPr id="109570" name="Content Placeholder 2"/>
          <p:cNvSpPr>
            <a:spLocks noGrp="1"/>
          </p:cNvSpPr>
          <p:nvPr>
            <p:ph sz="half" idx="4294967295"/>
          </p:nvPr>
        </p:nvSpPr>
        <p:spPr>
          <a:xfrm>
            <a:off x="546466" y="1435100"/>
            <a:ext cx="5105400" cy="5118100"/>
          </a:xfrm>
        </p:spPr>
        <p:txBody>
          <a:bodyPr/>
          <a:lstStyle/>
          <a:p>
            <a:r>
              <a:rPr lang="en-US" sz="2800" dirty="0"/>
              <a:t>What is </a:t>
            </a:r>
            <a:r>
              <a:rPr lang="en-US" sz="2800" dirty="0" err="1"/>
              <a:t>sharding</a:t>
            </a:r>
            <a:r>
              <a:rPr lang="en-US" sz="2800" dirty="0"/>
              <a:t>?</a:t>
            </a:r>
          </a:p>
          <a:p>
            <a:r>
              <a:rPr lang="en-US" sz="2800" dirty="0"/>
              <a:t>Purpose of </a:t>
            </a:r>
            <a:r>
              <a:rPr lang="en-US" sz="2800" dirty="0" err="1"/>
              <a:t>sharding</a:t>
            </a:r>
            <a:endParaRPr lang="en-US" sz="2800" dirty="0"/>
          </a:p>
          <a:p>
            <a:pPr lvl="1"/>
            <a:r>
              <a:rPr lang="en-US" sz="2400" dirty="0"/>
              <a:t>Horizontal scaling out</a:t>
            </a:r>
          </a:p>
          <a:p>
            <a:r>
              <a:rPr lang="en-US" sz="2800" dirty="0"/>
              <a:t>Query Routers</a:t>
            </a:r>
          </a:p>
          <a:p>
            <a:pPr lvl="1"/>
            <a:r>
              <a:rPr lang="en-US" sz="2400" dirty="0"/>
              <a:t>mongos</a:t>
            </a:r>
          </a:p>
          <a:p>
            <a:r>
              <a:rPr lang="en-US" sz="2800" dirty="0"/>
              <a:t>Shard keys</a:t>
            </a:r>
          </a:p>
          <a:p>
            <a:pPr lvl="1"/>
            <a:r>
              <a:rPr lang="en-US" sz="2400" dirty="0"/>
              <a:t>Range based </a:t>
            </a:r>
            <a:r>
              <a:rPr lang="en-US" sz="2400" dirty="0" err="1"/>
              <a:t>sharding</a:t>
            </a:r>
            <a:endParaRPr lang="en-US" sz="2400" dirty="0"/>
          </a:p>
          <a:p>
            <a:pPr lvl="1"/>
            <a:r>
              <a:rPr lang="en-US" altLang="zh-TW" sz="2400" dirty="0"/>
              <a:t>Sufficient c</a:t>
            </a:r>
            <a:r>
              <a:rPr lang="en-US" sz="2400" dirty="0"/>
              <a:t>ardinality</a:t>
            </a:r>
          </a:p>
          <a:p>
            <a:pPr marL="896938" lvl="2" indent="-182563">
              <a:buFont typeface="Wingdings" panose="05000000000000000000" pitchFamily="2" charset="2"/>
              <a:buChar char="Ø"/>
            </a:pPr>
            <a:r>
              <a:rPr lang="en-US" sz="2000" dirty="0"/>
              <a:t>Enough number of distinct values</a:t>
            </a:r>
          </a:p>
          <a:p>
            <a:pPr lvl="1"/>
            <a:r>
              <a:rPr lang="en-US" sz="2400" dirty="0"/>
              <a:t>Avoid </a:t>
            </a:r>
            <a:r>
              <a:rPr lang="en-US" sz="2400" dirty="0" err="1"/>
              <a:t>hotspotting</a:t>
            </a:r>
            <a:endParaRPr lang="en-US" sz="2400" dirty="0"/>
          </a:p>
          <a:p>
            <a:pPr marL="896938" lvl="2" indent="-182563">
              <a:buFont typeface="Wingdings" panose="05000000000000000000" pitchFamily="2" charset="2"/>
              <a:buChar char="Ø"/>
            </a:pPr>
            <a:r>
              <a:rPr lang="en-US" sz="2000" dirty="0"/>
              <a:t>All writes landing on the same shard</a:t>
            </a:r>
          </a:p>
          <a:p>
            <a:endParaRPr lang="en-US" sz="2800" dirty="0">
              <a:solidFill>
                <a:srgbClr val="A53010"/>
              </a:solidFill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6925917" y="4556763"/>
            <a:ext cx="212010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>
                <a:solidFill>
                  <a:srgbClr val="FF0000"/>
                </a:solidFill>
              </a:rPr>
              <a:t>Route queries and write operations to shards in a </a:t>
            </a:r>
            <a:r>
              <a:rPr lang="en-US" altLang="zh-TW" sz="1400" dirty="0" err="1">
                <a:solidFill>
                  <a:srgbClr val="FF0000"/>
                </a:solidFill>
              </a:rPr>
              <a:t>sharded</a:t>
            </a:r>
            <a:r>
              <a:rPr lang="en-US" altLang="zh-TW" sz="1400" dirty="0">
                <a:solidFill>
                  <a:srgbClr val="FF0000"/>
                </a:solidFill>
              </a:rPr>
              <a:t> cluster.</a:t>
            </a:r>
            <a:endParaRPr lang="zh-TW" altLang="en-US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414034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/>
          <p:cNvSpPr>
            <a:spLocks noGrp="1"/>
          </p:cNvSpPr>
          <p:nvPr>
            <p:ph type="title"/>
          </p:nvPr>
        </p:nvSpPr>
        <p:spPr>
          <a:xfrm>
            <a:off x="520700" y="138113"/>
            <a:ext cx="7937500" cy="776287"/>
          </a:xfrm>
        </p:spPr>
        <p:txBody>
          <a:bodyPr/>
          <a:lstStyle/>
          <a:p>
            <a:r>
              <a:rPr lang="en-US" altLang="zh-TW" sz="5400" b="1" dirty="0"/>
              <a:t>CAP Theorem</a:t>
            </a:r>
            <a:endParaRPr lang="zh-TW" altLang="en-US" sz="5400" b="1" dirty="0"/>
          </a:p>
        </p:txBody>
      </p:sp>
      <p:sp>
        <p:nvSpPr>
          <p:cNvPr id="11" name="投影片編號版面配置區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AFED34-832D-4783-8EAF-FBE747E19456}" type="slidenum">
              <a:rPr lang="en-US" altLang="zh-TW" smtClean="0"/>
              <a:pPr/>
              <a:t>93</a:t>
            </a:fld>
            <a:endParaRPr lang="en-US" altLang="zh-TW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9B637F9F-C284-4412-ABF5-0678BA5BBD93}"/>
              </a:ext>
            </a:extLst>
          </p:cNvPr>
          <p:cNvSpPr txBox="1"/>
          <p:nvPr/>
        </p:nvSpPr>
        <p:spPr>
          <a:xfrm>
            <a:off x="457200" y="914400"/>
            <a:ext cx="84582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FF0000"/>
              </a:buClr>
              <a:buFont typeface="Wingdings" panose="05000000000000000000" pitchFamily="2" charset="2"/>
              <a:buChar char="l"/>
            </a:pPr>
            <a:r>
              <a:rPr lang="en-US" altLang="zh-TW" sz="2000" dirty="0">
                <a:solidFill>
                  <a:schemeClr val="bg2"/>
                </a:solidFill>
              </a:rPr>
              <a:t>It is not possible to </a:t>
            </a:r>
            <a:r>
              <a:rPr lang="en-US" altLang="zh-TW" sz="2000" dirty="0">
                <a:solidFill>
                  <a:srgbClr val="FF0000"/>
                </a:solidFill>
              </a:rPr>
              <a:t>guarantee all three </a:t>
            </a:r>
            <a:r>
              <a:rPr lang="en-US" altLang="zh-TW" sz="2000" dirty="0">
                <a:solidFill>
                  <a:schemeClr val="bg2"/>
                </a:solidFill>
              </a:rPr>
              <a:t>of the desirable properties at the same time in a distributed system with data replication.</a:t>
            </a:r>
          </a:p>
          <a:p>
            <a:pPr marL="342900" indent="-342900">
              <a:buClr>
                <a:srgbClr val="FF0000"/>
              </a:buClr>
              <a:buFont typeface="Wingdings" panose="05000000000000000000" pitchFamily="2" charset="2"/>
              <a:buChar char="l"/>
            </a:pPr>
            <a:r>
              <a:rPr lang="en-US" altLang="zh-TW" sz="2000" dirty="0">
                <a:solidFill>
                  <a:schemeClr val="bg2"/>
                </a:solidFill>
              </a:rPr>
              <a:t>In NOSQL systems, a weaker consistency level is often acceptable, and guaranteeing the other two is important.</a:t>
            </a:r>
            <a:endParaRPr lang="zh-TW" altLang="en-US" sz="2000" dirty="0">
              <a:solidFill>
                <a:schemeClr val="bg2"/>
              </a:solidFill>
            </a:endParaRPr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CE63FC99-71D2-484B-8039-496776B046AD}"/>
              </a:ext>
            </a:extLst>
          </p:cNvPr>
          <p:cNvGrpSpPr/>
          <p:nvPr/>
        </p:nvGrpSpPr>
        <p:grpSpPr>
          <a:xfrm>
            <a:off x="685800" y="5638800"/>
            <a:ext cx="8229600" cy="1015663"/>
            <a:chOff x="685800" y="5537537"/>
            <a:chExt cx="8229600" cy="1015663"/>
          </a:xfrm>
        </p:grpSpPr>
        <p:sp>
          <p:nvSpPr>
            <p:cNvPr id="7" name="文字方塊 6"/>
            <p:cNvSpPr txBox="1"/>
            <p:nvPr/>
          </p:nvSpPr>
          <p:spPr>
            <a:xfrm>
              <a:off x="3581400" y="5537537"/>
              <a:ext cx="25146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000" dirty="0">
                  <a:solidFill>
                    <a:schemeClr val="bg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Each client can </a:t>
              </a:r>
              <a:r>
                <a:rPr lang="en-US" altLang="zh-TW" sz="2000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always</a:t>
              </a:r>
              <a:r>
                <a:rPr lang="en-US" altLang="zh-TW" sz="2000" dirty="0">
                  <a:solidFill>
                    <a:schemeClr val="bg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read and write.</a:t>
              </a:r>
              <a:endParaRPr lang="zh-TW" altLang="en-US" sz="200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9" name="文字方塊 8"/>
            <p:cNvSpPr txBox="1"/>
            <p:nvPr/>
          </p:nvSpPr>
          <p:spPr>
            <a:xfrm>
              <a:off x="685800" y="5537537"/>
              <a:ext cx="259080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000" dirty="0">
                  <a:solidFill>
                    <a:schemeClr val="bg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All clients always have the </a:t>
              </a:r>
              <a:r>
                <a:rPr lang="en-US" altLang="zh-TW" sz="2000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same view </a:t>
              </a:r>
              <a:r>
                <a:rPr lang="en-US" altLang="zh-TW" sz="2000" dirty="0">
                  <a:solidFill>
                    <a:schemeClr val="bg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of the data. </a:t>
              </a:r>
              <a:endParaRPr lang="zh-TW" altLang="en-US" sz="200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0" name="文字方塊 9"/>
            <p:cNvSpPr txBox="1"/>
            <p:nvPr/>
          </p:nvSpPr>
          <p:spPr>
            <a:xfrm>
              <a:off x="6172200" y="5537537"/>
              <a:ext cx="274320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000" dirty="0">
                  <a:solidFill>
                    <a:schemeClr val="bg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The system works well despite physical network </a:t>
              </a:r>
              <a:r>
                <a:rPr lang="en-US" altLang="zh-TW" sz="2000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partitions</a:t>
              </a:r>
              <a:r>
                <a:rPr lang="en-US" altLang="zh-TW" sz="2000" dirty="0">
                  <a:solidFill>
                    <a:schemeClr val="bg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endParaRPr lang="zh-TW" altLang="en-US" sz="200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4" name="群組 3">
            <a:extLst>
              <a:ext uri="{FF2B5EF4-FFF2-40B4-BE49-F238E27FC236}">
                <a16:creationId xmlns:a16="http://schemas.microsoft.com/office/drawing/2014/main" id="{512C7172-A4FB-48BE-B769-323FF839CEE9}"/>
              </a:ext>
            </a:extLst>
          </p:cNvPr>
          <p:cNvGrpSpPr/>
          <p:nvPr/>
        </p:nvGrpSpPr>
        <p:grpSpPr>
          <a:xfrm>
            <a:off x="520700" y="2362200"/>
            <a:ext cx="8100446" cy="3311071"/>
            <a:chOff x="609600" y="2556329"/>
            <a:chExt cx="8100446" cy="3311071"/>
          </a:xfrm>
        </p:grpSpPr>
        <p:pic>
          <p:nvPicPr>
            <p:cNvPr id="12" name="圖片 11">
              <a:extLst>
                <a:ext uri="{FF2B5EF4-FFF2-40B4-BE49-F238E27FC236}">
                  <a16:creationId xmlns:a16="http://schemas.microsoft.com/office/drawing/2014/main" id="{41CD8C86-4C8C-48DA-B816-D6CD5565FA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641" t="24930" r="6291" b="69789"/>
            <a:stretch/>
          </p:blipFill>
          <p:spPr>
            <a:xfrm>
              <a:off x="609600" y="2556329"/>
              <a:ext cx="8100446" cy="364671"/>
            </a:xfrm>
            <a:prstGeom prst="rect">
              <a:avLst/>
            </a:prstGeom>
          </p:spPr>
        </p:pic>
        <p:pic>
          <p:nvPicPr>
            <p:cNvPr id="5" name="圖片 4"/>
            <p:cNvPicPr>
              <a:picLocks noChangeAspect="1"/>
            </p:cNvPicPr>
            <p:nvPr/>
          </p:nvPicPr>
          <p:blipFill rotWithShape="1">
            <a:blip r:embed="rId2"/>
            <a:srcRect l="5641" t="37068" r="6291" b="21001"/>
            <a:stretch/>
          </p:blipFill>
          <p:spPr>
            <a:xfrm>
              <a:off x="609600" y="2971800"/>
              <a:ext cx="8100446" cy="2895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5554161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20700" y="138113"/>
            <a:ext cx="7937500" cy="776287"/>
          </a:xfrm>
        </p:spPr>
        <p:txBody>
          <a:bodyPr/>
          <a:lstStyle/>
          <a:p>
            <a:r>
              <a:rPr lang="en-US" altLang="zh-TW" dirty="0"/>
              <a:t>CAP Theorem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idx="1"/>
          </p:nvPr>
        </p:nvSpPr>
        <p:spPr>
          <a:xfrm>
            <a:off x="520700" y="949234"/>
            <a:ext cx="8042275" cy="5603966"/>
          </a:xfrm>
        </p:spPr>
        <p:txBody>
          <a:bodyPr/>
          <a:lstStyle/>
          <a:p>
            <a:r>
              <a:rPr lang="en-US" altLang="zh-TW" sz="2400" dirty="0"/>
              <a:t>No distributed system is safe from network failures, thus </a:t>
            </a:r>
            <a:r>
              <a:rPr lang="en-US" altLang="zh-TW" sz="2400" dirty="0">
                <a:hlinkClick r:id="rId2" tooltip="Network partitioning"/>
              </a:rPr>
              <a:t>network partitioning</a:t>
            </a:r>
            <a:r>
              <a:rPr lang="en-US" altLang="zh-TW" sz="2400" dirty="0"/>
              <a:t> generally has to be tolerated. </a:t>
            </a:r>
          </a:p>
          <a:p>
            <a:r>
              <a:rPr lang="en-US" altLang="zh-TW" sz="2400" dirty="0"/>
              <a:t>In the presence of a partition, one is then left with two options: </a:t>
            </a:r>
            <a:r>
              <a:rPr lang="en-US" altLang="zh-TW" sz="2400" dirty="0">
                <a:hlinkClick r:id="rId3" tooltip="Consistency (database systems)"/>
              </a:rPr>
              <a:t>consistency</a:t>
            </a:r>
            <a:r>
              <a:rPr lang="en-US" altLang="zh-TW" sz="2400" dirty="0"/>
              <a:t> or </a:t>
            </a:r>
            <a:r>
              <a:rPr lang="en-US" altLang="zh-TW" sz="2400" dirty="0">
                <a:hlinkClick r:id="rId4" tooltip="Availability"/>
              </a:rPr>
              <a:t>availability</a:t>
            </a:r>
            <a:r>
              <a:rPr lang="en-US" altLang="zh-TW" sz="2400" dirty="0"/>
              <a:t>.</a:t>
            </a:r>
          </a:p>
          <a:p>
            <a:r>
              <a:rPr lang="en-US" altLang="zh-TW" sz="2400" dirty="0"/>
              <a:t>When choosing </a:t>
            </a:r>
            <a:r>
              <a:rPr lang="en-US" altLang="zh-TW" sz="2400" dirty="0">
                <a:solidFill>
                  <a:srgbClr val="FF0000"/>
                </a:solidFill>
              </a:rPr>
              <a:t>consistency over availability</a:t>
            </a:r>
            <a:r>
              <a:rPr lang="en-US" altLang="zh-TW" sz="2400" dirty="0"/>
              <a:t>, the system will </a:t>
            </a:r>
            <a:r>
              <a:rPr lang="en-US" altLang="zh-TW" sz="2400" dirty="0">
                <a:solidFill>
                  <a:srgbClr val="FF0000"/>
                </a:solidFill>
              </a:rPr>
              <a:t>return an error or a time out </a:t>
            </a:r>
            <a:r>
              <a:rPr lang="en-US" altLang="zh-TW" sz="2400" dirty="0"/>
              <a:t>if particular information cannot be guaranteed to be up to date due to network partitioning.</a:t>
            </a:r>
          </a:p>
          <a:p>
            <a:r>
              <a:rPr lang="en-US" altLang="zh-TW" sz="2400" dirty="0"/>
              <a:t>When choosing </a:t>
            </a:r>
            <a:r>
              <a:rPr lang="en-US" altLang="zh-TW" sz="2400" dirty="0">
                <a:solidFill>
                  <a:srgbClr val="FF0000"/>
                </a:solidFill>
              </a:rPr>
              <a:t>availability over consistency</a:t>
            </a:r>
            <a:r>
              <a:rPr lang="en-US" altLang="zh-TW" sz="2400" dirty="0"/>
              <a:t>, the system will </a:t>
            </a:r>
            <a:r>
              <a:rPr lang="en-US" altLang="zh-TW" sz="2400" dirty="0">
                <a:solidFill>
                  <a:srgbClr val="FF0000"/>
                </a:solidFill>
              </a:rPr>
              <a:t>always process the query and try to return the most recent available version of the information</a:t>
            </a:r>
            <a:r>
              <a:rPr lang="en-US" altLang="zh-TW" sz="2400" dirty="0"/>
              <a:t>, even if it cannot guarantee it is up to date due to network partitioning.</a:t>
            </a:r>
          </a:p>
          <a:p>
            <a:r>
              <a:rPr lang="en-US" altLang="zh-TW" sz="2400" dirty="0"/>
              <a:t>In the </a:t>
            </a:r>
            <a:r>
              <a:rPr lang="en-US" altLang="zh-TW" sz="2400" dirty="0">
                <a:solidFill>
                  <a:srgbClr val="FF0000"/>
                </a:solidFill>
              </a:rPr>
              <a:t>absence of network failure </a:t>
            </a:r>
            <a:r>
              <a:rPr lang="en-US" altLang="zh-TW" sz="2400" dirty="0"/>
              <a:t>-- that is, when the distributed system is running normally -- </a:t>
            </a:r>
            <a:r>
              <a:rPr lang="en-US" altLang="zh-TW" sz="2400" dirty="0">
                <a:solidFill>
                  <a:srgbClr val="FF0000"/>
                </a:solidFill>
              </a:rPr>
              <a:t>both availability and consistency can be satisfied</a:t>
            </a:r>
            <a:r>
              <a:rPr lang="en-US" altLang="zh-TW" sz="2400" dirty="0"/>
              <a:t>.</a:t>
            </a:r>
            <a:endParaRPr lang="zh-TW" altLang="en-US" sz="1100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AFED34-832D-4783-8EAF-FBE747E19456}" type="slidenum">
              <a:rPr lang="en-US" altLang="zh-TW" smtClean="0"/>
              <a:pPr/>
              <a:t>94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11195871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「cap theorem」的圖片搜尋結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28600"/>
            <a:ext cx="8681229" cy="655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9EE0B0-A217-404E-9718-92D1E584F136}" type="slidenum">
              <a:rPr lang="en-US" altLang="zh-TW" smtClean="0"/>
              <a:pPr/>
              <a:t>95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835266814"/>
      </p:ext>
    </p:extLst>
  </p:cSld>
  <p:clrMapOvr>
    <a:masterClrMapping/>
  </p:clrMapOvr>
</p:sld>
</file>

<file path=ppt/theme/theme1.xml><?xml version="1.0" encoding="utf-8"?>
<a:theme xmlns:a="http://schemas.openxmlformats.org/drawingml/2006/main" name="Soaring">
  <a:themeElements>
    <a:clrScheme name="">
      <a:dk1>
        <a:srgbClr val="000000"/>
      </a:dk1>
      <a:lt1>
        <a:srgbClr val="FFFFFF"/>
      </a:lt1>
      <a:dk2>
        <a:srgbClr val="3366CC"/>
      </a:dk2>
      <a:lt2>
        <a:srgbClr val="FFCC66"/>
      </a:lt2>
      <a:accent1>
        <a:srgbClr val="00FFFF"/>
      </a:accent1>
      <a:accent2>
        <a:srgbClr val="3366FF"/>
      </a:accent2>
      <a:accent3>
        <a:srgbClr val="ADB8E2"/>
      </a:accent3>
      <a:accent4>
        <a:srgbClr val="DADADA"/>
      </a:accent4>
      <a:accent5>
        <a:srgbClr val="AAFFFF"/>
      </a:accent5>
      <a:accent6>
        <a:srgbClr val="2D5CE7"/>
      </a:accent6>
      <a:hlink>
        <a:srgbClr val="FF0033"/>
      </a:hlink>
      <a:folHlink>
        <a:srgbClr val="FFFF00"/>
      </a:folHlink>
    </a:clrScheme>
    <a:fontScheme name="Soaring">
      <a:majorFont>
        <a:latin typeface="Arial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Soaring 1">
        <a:dk1>
          <a:srgbClr val="000000"/>
        </a:dk1>
        <a:lt1>
          <a:srgbClr val="FFFFFF"/>
        </a:lt1>
        <a:dk2>
          <a:srgbClr val="0000FF"/>
        </a:dk2>
        <a:lt2>
          <a:srgbClr val="FFCC66"/>
        </a:lt2>
        <a:accent1>
          <a:srgbClr val="00FFFF"/>
        </a:accent1>
        <a:accent2>
          <a:srgbClr val="3366FF"/>
        </a:accent2>
        <a:accent3>
          <a:srgbClr val="AAAAFF"/>
        </a:accent3>
        <a:accent4>
          <a:srgbClr val="DADADA"/>
        </a:accent4>
        <a:accent5>
          <a:srgbClr val="AAFFFF"/>
        </a:accent5>
        <a:accent6>
          <a:srgbClr val="2D5CE7"/>
        </a:accent6>
        <a:hlink>
          <a:srgbClr val="FF0033"/>
        </a:hlink>
        <a:folHlink>
          <a:srgbClr val="FF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oaring 2">
        <a:dk1>
          <a:srgbClr val="000000"/>
        </a:dk1>
        <a:lt1>
          <a:srgbClr val="FFFFFF"/>
        </a:lt1>
        <a:dk2>
          <a:srgbClr val="000000"/>
        </a:dk2>
        <a:lt2>
          <a:srgbClr val="CCECFF"/>
        </a:lt2>
        <a:accent1>
          <a:srgbClr val="6699FF"/>
        </a:accent1>
        <a:accent2>
          <a:srgbClr val="66CCFF"/>
        </a:accent2>
        <a:accent3>
          <a:srgbClr val="FFFFFF"/>
        </a:accent3>
        <a:accent4>
          <a:srgbClr val="000000"/>
        </a:accent4>
        <a:accent5>
          <a:srgbClr val="B8CAFF"/>
        </a:accent5>
        <a:accent6>
          <a:srgbClr val="5CB9E7"/>
        </a:accent6>
        <a:hlink>
          <a:srgbClr val="CC99FF"/>
        </a:hlink>
        <a:folHlink>
          <a:srgbClr val="00CC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oaring 3">
        <a:dk1>
          <a:srgbClr val="000000"/>
        </a:dk1>
        <a:lt1>
          <a:srgbClr val="FFFFFF"/>
        </a:lt1>
        <a:dk2>
          <a:srgbClr val="000000"/>
        </a:dk2>
        <a:lt2>
          <a:srgbClr val="FFFFFF"/>
        </a:lt2>
        <a:accent1>
          <a:srgbClr val="CBCBCB"/>
        </a:accent1>
        <a:accent2>
          <a:srgbClr val="EAEAEA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D4D4D4"/>
        </a:accent6>
        <a:hlink>
          <a:srgbClr val="5F5F5F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oaring 4">
        <a:dk1>
          <a:srgbClr val="000000"/>
        </a:dk1>
        <a:lt1>
          <a:srgbClr val="FFFFFF"/>
        </a:lt1>
        <a:dk2>
          <a:srgbClr val="008080"/>
        </a:dk2>
        <a:lt2>
          <a:srgbClr val="FFCC66"/>
        </a:lt2>
        <a:accent1>
          <a:srgbClr val="0099CC"/>
        </a:accent1>
        <a:accent2>
          <a:srgbClr val="009999"/>
        </a:accent2>
        <a:accent3>
          <a:srgbClr val="AAC0C0"/>
        </a:accent3>
        <a:accent4>
          <a:srgbClr val="DADADA"/>
        </a:accent4>
        <a:accent5>
          <a:srgbClr val="AACAE2"/>
        </a:accent5>
        <a:accent6>
          <a:srgbClr val="008A8A"/>
        </a:accent6>
        <a:hlink>
          <a:srgbClr val="6600CC"/>
        </a:hlink>
        <a:folHlink>
          <a:srgbClr val="FF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oaring 5">
        <a:dk1>
          <a:srgbClr val="000000"/>
        </a:dk1>
        <a:lt1>
          <a:srgbClr val="FFFFFF"/>
        </a:lt1>
        <a:dk2>
          <a:srgbClr val="993300"/>
        </a:dk2>
        <a:lt2>
          <a:srgbClr val="FFCC66"/>
        </a:lt2>
        <a:accent1>
          <a:srgbClr val="FF6633"/>
        </a:accent1>
        <a:accent2>
          <a:srgbClr val="CC6600"/>
        </a:accent2>
        <a:accent3>
          <a:srgbClr val="CAADAA"/>
        </a:accent3>
        <a:accent4>
          <a:srgbClr val="DADADA"/>
        </a:accent4>
        <a:accent5>
          <a:srgbClr val="FFB8AD"/>
        </a:accent5>
        <a:accent6>
          <a:srgbClr val="B95C00"/>
        </a:accent6>
        <a:hlink>
          <a:srgbClr val="CC0000"/>
        </a:hlink>
        <a:folHlink>
          <a:srgbClr val="FFFF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2973</TotalTime>
  <Words>4186</Words>
  <Application>Microsoft Office PowerPoint</Application>
  <PresentationFormat>如螢幕大小 (4:3)</PresentationFormat>
  <Paragraphs>985</Paragraphs>
  <Slides>95</Slides>
  <Notes>18</Notes>
  <HiddenSlides>0</HiddenSlides>
  <MMClips>0</MMClips>
  <ScaleCrop>false</ScaleCrop>
  <HeadingPairs>
    <vt:vector size="6" baseType="variant">
      <vt:variant>
        <vt:lpstr>使用字型</vt:lpstr>
      </vt:variant>
      <vt:variant>
        <vt:i4>17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95</vt:i4>
      </vt:variant>
    </vt:vector>
  </HeadingPairs>
  <TitlesOfParts>
    <vt:vector size="113" baseType="lpstr">
      <vt:lpstr>Arial Unicode MS</vt:lpstr>
      <vt:lpstr>Lucida Grande</vt:lpstr>
      <vt:lpstr>MS Mincho</vt:lpstr>
      <vt:lpstr>PT Sans</vt:lpstr>
      <vt:lpstr>Source Code Pro</vt:lpstr>
      <vt:lpstr>ヒラギノ角ゴ ProN W3</vt:lpstr>
      <vt:lpstr>ヒラギノ角ゴ ProN W6</vt:lpstr>
      <vt:lpstr>新細明體</vt:lpstr>
      <vt:lpstr>Arial</vt:lpstr>
      <vt:lpstr>Arial Black</vt:lpstr>
      <vt:lpstr>Calibri</vt:lpstr>
      <vt:lpstr>Century Gothic</vt:lpstr>
      <vt:lpstr>Symbol</vt:lpstr>
      <vt:lpstr>Times</vt:lpstr>
      <vt:lpstr>Times New Roman</vt:lpstr>
      <vt:lpstr>Wingdings</vt:lpstr>
      <vt:lpstr>Wingdings 3</vt:lpstr>
      <vt:lpstr>Soaring</vt:lpstr>
      <vt:lpstr>NOSQL Systems and MongoDB</vt:lpstr>
      <vt:lpstr>PowerPoint 簡報</vt:lpstr>
      <vt:lpstr>PowerPoint 簡報</vt:lpstr>
      <vt:lpstr>Overview</vt:lpstr>
      <vt:lpstr>Overview</vt:lpstr>
      <vt:lpstr>Overview</vt:lpstr>
      <vt:lpstr>NOSQL Systems</vt:lpstr>
      <vt:lpstr>Characteristics of NOSQL Systems</vt:lpstr>
      <vt:lpstr>Overview – NoSQL Family</vt:lpstr>
      <vt:lpstr>Major Categories of NOSQL Systems</vt:lpstr>
      <vt:lpstr>Row-Store and Column-Store</vt:lpstr>
      <vt:lpstr>Column Families and Inverted Indexes</vt:lpstr>
      <vt:lpstr>Graph-based DBMS: Neo4J </vt:lpstr>
      <vt:lpstr>What is MongoDB?</vt:lpstr>
      <vt:lpstr>Example of a mongoDB Document</vt:lpstr>
      <vt:lpstr>Motivations</vt:lpstr>
      <vt:lpstr>Company Using mongoDB</vt:lpstr>
      <vt:lpstr>PowerPoint 簡報</vt:lpstr>
      <vt:lpstr>SQL vs MongoDB</vt:lpstr>
      <vt:lpstr>Mongo is basically schema-free </vt:lpstr>
      <vt:lpstr>Basic Ideas</vt:lpstr>
      <vt:lpstr>Another Example</vt:lpstr>
      <vt:lpstr>Installation</vt:lpstr>
      <vt:lpstr>MongoDB</vt:lpstr>
      <vt:lpstr>JSON</vt:lpstr>
      <vt:lpstr>Another JSON Example</vt:lpstr>
      <vt:lpstr>JSON and BSON</vt:lpstr>
      <vt:lpstr>MongoDB Data Model-1</vt:lpstr>
      <vt:lpstr>MongoDB Data Model-2</vt:lpstr>
      <vt:lpstr>The _id Field</vt:lpstr>
      <vt:lpstr>The Value of Field</vt:lpstr>
      <vt:lpstr>BSON Types</vt:lpstr>
      <vt:lpstr>Embedded Sub-Document</vt:lpstr>
      <vt:lpstr>Reference/Linking Documents</vt:lpstr>
      <vt:lpstr>A (Denormalized) Embedded Structure An Array of Values</vt:lpstr>
      <vt:lpstr>A (Denormalized) Embedded Structure An Array of Sub Documents</vt:lpstr>
      <vt:lpstr>A Normalized Structure (Reference/Linking)</vt:lpstr>
      <vt:lpstr>MongoDB</vt:lpstr>
      <vt:lpstr>CRUD: Using the Shell</vt:lpstr>
      <vt:lpstr>MongoDB Create and Query </vt:lpstr>
      <vt:lpstr>PowerPoint 簡報</vt:lpstr>
      <vt:lpstr>CRUD: Querying </vt:lpstr>
      <vt:lpstr>CRUD: Querying </vt:lpstr>
      <vt:lpstr>CRUD: Querying </vt:lpstr>
      <vt:lpstr>CRUD: Querying </vt:lpstr>
      <vt:lpstr>
 Query Example</vt:lpstr>
      <vt:lpstr>CRUD: Updating</vt:lpstr>
      <vt:lpstr>CRUD: Updating</vt:lpstr>
      <vt:lpstr>CRUD: Delete</vt:lpstr>
      <vt:lpstr>CRUD: Isolation</vt:lpstr>
      <vt:lpstr>Relationship between Documents</vt:lpstr>
      <vt:lpstr>One to One relationship</vt:lpstr>
      <vt:lpstr>One to many relationship - Embedding</vt:lpstr>
      <vt:lpstr>One to many relationship – Linking</vt:lpstr>
      <vt:lpstr>Many to many relationship</vt:lpstr>
      <vt:lpstr>Linking vs. Embedding</vt:lpstr>
      <vt:lpstr>Example-Book Checkout</vt:lpstr>
      <vt:lpstr>Modeling Checkouts</vt:lpstr>
      <vt:lpstr>MongoDB</vt:lpstr>
      <vt:lpstr>Aggregation</vt:lpstr>
      <vt:lpstr>Aggregation Pipelines</vt:lpstr>
      <vt:lpstr>Aggregation Pipelines</vt:lpstr>
      <vt:lpstr>Pipelines</vt:lpstr>
      <vt:lpstr>PowerPoint 簡報</vt:lpstr>
      <vt:lpstr>Map-Reduce</vt:lpstr>
      <vt:lpstr>PowerPoint 簡報</vt:lpstr>
      <vt:lpstr>Single Purpose Aggregation Operations</vt:lpstr>
      <vt:lpstr>PowerPoint 簡報</vt:lpstr>
      <vt:lpstr>Aggregation Pipelines and Map-Reduce</vt:lpstr>
      <vt:lpstr>PowerPoint 簡報</vt:lpstr>
      <vt:lpstr>PowerPoint 簡報</vt:lpstr>
      <vt:lpstr>PowerPoint 簡報</vt:lpstr>
      <vt:lpstr>MongoDB     Index</vt:lpstr>
      <vt:lpstr>Before Index</vt:lpstr>
      <vt:lpstr>Definition of Index</vt:lpstr>
      <vt:lpstr>Create Index in MongoDB</vt:lpstr>
      <vt:lpstr>Compound Field Index</vt:lpstr>
      <vt:lpstr>Multikey Indexes</vt:lpstr>
      <vt:lpstr>Index in MongoDB</vt:lpstr>
      <vt:lpstr>Demo of indexes in MongoDB</vt:lpstr>
      <vt:lpstr>Import Data: zips Collection</vt:lpstr>
      <vt:lpstr>Create Index</vt:lpstr>
      <vt:lpstr>Show Existing Index</vt:lpstr>
      <vt:lpstr>Hint</vt:lpstr>
      <vt:lpstr>Hint</vt:lpstr>
      <vt:lpstr>Hint</vt:lpstr>
      <vt:lpstr>Explain</vt:lpstr>
      <vt:lpstr>Replication &amp; Sharding</vt:lpstr>
      <vt:lpstr>Replication</vt:lpstr>
      <vt:lpstr>Replication in MongoDB</vt:lpstr>
      <vt:lpstr>Replication in MongoDB</vt:lpstr>
      <vt:lpstr>Sharding</vt:lpstr>
      <vt:lpstr>CAP Theorem</vt:lpstr>
      <vt:lpstr>CAP Theorem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Library Public Computer</dc:creator>
  <cp:lastModifiedBy>Jerry Chien</cp:lastModifiedBy>
  <cp:revision>315</cp:revision>
  <dcterms:created xsi:type="dcterms:W3CDTF">2014-02-16T22:38:42Z</dcterms:created>
  <dcterms:modified xsi:type="dcterms:W3CDTF">2019-01-05T10:00:13Z</dcterms:modified>
</cp:coreProperties>
</file>